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media/image13.svg" ContentType="image/svg+xml"/>
  <Override PartName="/ppt/media/image15.svg" ContentType="image/svg+xml"/>
  <Override PartName="/ppt/media/image2.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xml" ContentType="application/vnd.openxmlformats-officedocument.presentationml.slideLayout+xml"/>
  <Override PartName="/ppt/slideLayouts/slideLayout390.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4" r:id="rId3"/>
    <p:sldMasterId id="2147483680" r:id="rId4"/>
    <p:sldMasterId id="2147483696" r:id="rId5"/>
    <p:sldMasterId id="2147483712" r:id="rId6"/>
    <p:sldMasterId id="2147483728" r:id="rId7"/>
    <p:sldMasterId id="2147483744" r:id="rId8"/>
    <p:sldMasterId id="2147483760" r:id="rId9"/>
    <p:sldMasterId id="2147483776" r:id="rId10"/>
    <p:sldMasterId id="2147483792" r:id="rId11"/>
    <p:sldMasterId id="2147483808" r:id="rId12"/>
    <p:sldMasterId id="2147483824" r:id="rId13"/>
    <p:sldMasterId id="2147483840" r:id="rId14"/>
    <p:sldMasterId id="2147483856" r:id="rId15"/>
    <p:sldMasterId id="2147483872" r:id="rId16"/>
    <p:sldMasterId id="2147483888" r:id="rId17"/>
    <p:sldMasterId id="2147483904" r:id="rId18"/>
    <p:sldMasterId id="2147483920" r:id="rId19"/>
    <p:sldMasterId id="2147483936" r:id="rId20"/>
    <p:sldMasterId id="2147483952" r:id="rId21"/>
    <p:sldMasterId id="2147483968" r:id="rId22"/>
    <p:sldMasterId id="2147483984" r:id="rId23"/>
    <p:sldMasterId id="2147484000" r:id="rId24"/>
    <p:sldMasterId id="2147484016" r:id="rId25"/>
    <p:sldMasterId id="2147484032" r:id="rId26"/>
    <p:sldMasterId id="2147484048" r:id="rId27"/>
  </p:sldMasterIdLst>
  <p:notesMasterIdLst>
    <p:notesMasterId r:id="rId42"/>
  </p:notesMasterIdLst>
  <p:handoutMasterIdLst>
    <p:handoutMasterId r:id="rId61"/>
  </p:handoutMasterIdLst>
  <p:sldIdLst>
    <p:sldId id="256" r:id="rId28"/>
    <p:sldId id="280" r:id="rId29"/>
    <p:sldId id="11090884" r:id="rId30"/>
    <p:sldId id="11090854" r:id="rId31"/>
    <p:sldId id="11090867" r:id="rId32"/>
    <p:sldId id="11090853" r:id="rId33"/>
    <p:sldId id="11090903" r:id="rId34"/>
    <p:sldId id="11090907" r:id="rId35"/>
    <p:sldId id="11090911" r:id="rId36"/>
    <p:sldId id="11090916" r:id="rId37"/>
    <p:sldId id="11090913" r:id="rId38"/>
    <p:sldId id="11090912" r:id="rId39"/>
    <p:sldId id="11090882" r:id="rId40"/>
    <p:sldId id="11090914" r:id="rId41"/>
    <p:sldId id="11090919" r:id="rId43"/>
    <p:sldId id="11090918" r:id="rId44"/>
    <p:sldId id="11090917" r:id="rId45"/>
    <p:sldId id="11090922" r:id="rId46"/>
    <p:sldId id="11090925" r:id="rId47"/>
    <p:sldId id="11090926" r:id="rId48"/>
    <p:sldId id="11090928" r:id="rId49"/>
    <p:sldId id="11090931" r:id="rId50"/>
    <p:sldId id="11090932" r:id="rId51"/>
    <p:sldId id="11090933" r:id="rId52"/>
    <p:sldId id="11090910" r:id="rId53"/>
    <p:sldId id="11090927" r:id="rId54"/>
    <p:sldId id="11090930" r:id="rId55"/>
    <p:sldId id="11090934" r:id="rId56"/>
    <p:sldId id="11090883" r:id="rId57"/>
    <p:sldId id="11090858" r:id="rId58"/>
    <p:sldId id="11090946" r:id="rId59"/>
    <p:sldId id="11090855" r:id="rId60"/>
  </p:sldIdLst>
  <p:sldSz cx="6858000" cy="9906000" type="A4"/>
  <p:notesSz cx="6858000" cy="9144000"/>
  <p:embeddedFontLst>
    <p:embeddedFont>
      <p:font typeface="Arial Rounded MT Bold" panose="020F0704030504030204" charset="0"/>
      <p:regular r:id="rId65"/>
    </p:embeddedFont>
    <p:embeddedFont>
      <p:font typeface="微软雅黑" panose="020B0503020204020204" pitchFamily="34" charset="-122"/>
      <p:regular r:id="rId66"/>
    </p:embeddedFont>
    <p:embeddedFont>
      <p:font typeface="黑体" panose="02010609060101010101" charset="-122"/>
      <p:regular r:id="rId67"/>
    </p:embeddedFont>
    <p:embeddedFont>
      <p:font typeface="等线 Light" panose="02010600030101010101" charset="-122"/>
      <p:regular r:id="rId68"/>
    </p:embeddedFont>
    <p:embeddedFont>
      <p:font typeface="Calibri Light" panose="020F0302020204030204" charset="0"/>
      <p:regular r:id="rId69"/>
      <p:italic r:id="rId70"/>
    </p:embeddedFont>
    <p:embeddedFont>
      <p:font typeface="等线" panose="02010600030101010101" charset="-122"/>
      <p:regular r:id="rId71"/>
    </p:embeddedFont>
  </p:embeddedFontLst>
  <p:custDataLst>
    <p:tags r:id="rId7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49" userDrawn="1">
          <p15:clr>
            <a:srgbClr val="A4A3A4"/>
          </p15:clr>
        </p15:guide>
        <p15:guide id="2" pos="416" userDrawn="1">
          <p15:clr>
            <a:srgbClr val="A4A3A4"/>
          </p15:clr>
        </p15:guide>
        <p15:guide id="3" pos="3932" userDrawn="1">
          <p15:clr>
            <a:srgbClr val="A4A3A4"/>
          </p15:clr>
        </p15:guide>
        <p15:guide id="4" orient="horz" pos="59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59ED"/>
    <a:srgbClr val="04D3FA"/>
    <a:srgbClr val="A39AFA"/>
    <a:srgbClr val="C4F4FE"/>
    <a:srgbClr val="A955FE"/>
    <a:srgbClr val="DDDDFE"/>
    <a:srgbClr val="E4E1FF"/>
    <a:srgbClr val="CEDCFF"/>
    <a:srgbClr val="B9B4FB"/>
    <a:srgbClr val="DEDE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75"/>
    <p:restoredTop sz="96327"/>
  </p:normalViewPr>
  <p:slideViewPr>
    <p:cSldViewPr snapToGrid="0" showGuides="1">
      <p:cViewPr>
        <p:scale>
          <a:sx n="91" d="100"/>
          <a:sy n="91" d="100"/>
        </p:scale>
        <p:origin x="3568" y="104"/>
      </p:cViewPr>
      <p:guideLst>
        <p:guide orient="horz" pos="449"/>
        <p:guide pos="416"/>
        <p:guide pos="3932"/>
        <p:guide orient="horz" pos="5939"/>
      </p:guideLst>
    </p:cSldViewPr>
  </p:slideViewPr>
  <p:notesTextViewPr>
    <p:cViewPr>
      <p:scale>
        <a:sx n="1" d="1"/>
        <a:sy n="1" d="1"/>
      </p:scale>
      <p:origin x="0" y="0"/>
    </p:cViewPr>
  </p:notesTextViewPr>
  <p:notesViewPr>
    <p:cSldViewPr snapToGrid="0">
      <p:cViewPr varScale="1">
        <p:scale>
          <a:sx n="102" d="100"/>
          <a:sy n="102" d="100"/>
        </p:scale>
        <p:origin x="4368" y="19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2" Type="http://schemas.openxmlformats.org/officeDocument/2006/relationships/tags" Target="tags/tag142.xml"/><Relationship Id="rId71" Type="http://schemas.openxmlformats.org/officeDocument/2006/relationships/font" Target="fonts/font7.fntdata"/><Relationship Id="rId70" Type="http://schemas.openxmlformats.org/officeDocument/2006/relationships/font" Target="fonts/font6.fntdata"/><Relationship Id="rId7" Type="http://schemas.openxmlformats.org/officeDocument/2006/relationships/slideMaster" Target="slideMasters/slideMaster6.xml"/><Relationship Id="rId69" Type="http://schemas.openxmlformats.org/officeDocument/2006/relationships/font" Target="fonts/font5.fntdata"/><Relationship Id="rId68" Type="http://schemas.openxmlformats.org/officeDocument/2006/relationships/font" Target="fonts/font4.fntdata"/><Relationship Id="rId67" Type="http://schemas.openxmlformats.org/officeDocument/2006/relationships/font" Target="fonts/font3.fntdata"/><Relationship Id="rId66" Type="http://schemas.openxmlformats.org/officeDocument/2006/relationships/font" Target="fonts/font2.fntdata"/><Relationship Id="rId65" Type="http://schemas.openxmlformats.org/officeDocument/2006/relationships/font" Target="fonts/font1.fntdata"/><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handoutMaster" Target="handoutMasters/handoutMaster1.xml"/><Relationship Id="rId60" Type="http://schemas.openxmlformats.org/officeDocument/2006/relationships/slide" Target="slides/slide32.xml"/><Relationship Id="rId6" Type="http://schemas.openxmlformats.org/officeDocument/2006/relationships/slideMaster" Target="slideMasters/slideMaster5.xml"/><Relationship Id="rId59" Type="http://schemas.openxmlformats.org/officeDocument/2006/relationships/slide" Target="slides/slide31.xml"/><Relationship Id="rId58" Type="http://schemas.openxmlformats.org/officeDocument/2006/relationships/slide" Target="slides/slide30.xml"/><Relationship Id="rId57" Type="http://schemas.openxmlformats.org/officeDocument/2006/relationships/slide" Target="slides/slide29.xml"/><Relationship Id="rId56" Type="http://schemas.openxmlformats.org/officeDocument/2006/relationships/slide" Target="slides/slide28.xml"/><Relationship Id="rId55" Type="http://schemas.openxmlformats.org/officeDocument/2006/relationships/slide" Target="slides/slide27.xml"/><Relationship Id="rId54" Type="http://schemas.openxmlformats.org/officeDocument/2006/relationships/slide" Target="slides/slide26.xml"/><Relationship Id="rId53" Type="http://schemas.openxmlformats.org/officeDocument/2006/relationships/slide" Target="slides/slide25.xml"/><Relationship Id="rId52" Type="http://schemas.openxmlformats.org/officeDocument/2006/relationships/slide" Target="slides/slide24.xml"/><Relationship Id="rId51" Type="http://schemas.openxmlformats.org/officeDocument/2006/relationships/slide" Target="slides/slide23.xml"/><Relationship Id="rId50" Type="http://schemas.openxmlformats.org/officeDocument/2006/relationships/slide" Target="slides/slide22.xml"/><Relationship Id="rId5" Type="http://schemas.openxmlformats.org/officeDocument/2006/relationships/slideMaster" Target="slideMasters/slideMaster4.xml"/><Relationship Id="rId49" Type="http://schemas.openxmlformats.org/officeDocument/2006/relationships/slide" Target="slides/slide21.xml"/><Relationship Id="rId48" Type="http://schemas.openxmlformats.org/officeDocument/2006/relationships/slide" Target="slides/slide20.xml"/><Relationship Id="rId47" Type="http://schemas.openxmlformats.org/officeDocument/2006/relationships/slide" Target="slides/slide19.xml"/><Relationship Id="rId46" Type="http://schemas.openxmlformats.org/officeDocument/2006/relationships/slide" Target="slides/slide18.xml"/><Relationship Id="rId45" Type="http://schemas.openxmlformats.org/officeDocument/2006/relationships/slide" Target="slides/slide17.xml"/><Relationship Id="rId44" Type="http://schemas.openxmlformats.org/officeDocument/2006/relationships/slide" Target="slides/slide16.xml"/><Relationship Id="rId43" Type="http://schemas.openxmlformats.org/officeDocument/2006/relationships/slide" Target="slides/slide15.xml"/><Relationship Id="rId42" Type="http://schemas.openxmlformats.org/officeDocument/2006/relationships/notesMaster" Target="notesMasters/notesMaster1.xml"/><Relationship Id="rId41" Type="http://schemas.openxmlformats.org/officeDocument/2006/relationships/slide" Target="slides/slide14.xml"/><Relationship Id="rId40" Type="http://schemas.openxmlformats.org/officeDocument/2006/relationships/slide" Target="slides/slide13.xml"/><Relationship Id="rId4" Type="http://schemas.openxmlformats.org/officeDocument/2006/relationships/slideMaster" Target="slideMasters/slideMaster3.xml"/><Relationship Id="rId39" Type="http://schemas.openxmlformats.org/officeDocument/2006/relationships/slide" Target="slides/slide12.xml"/><Relationship Id="rId38" Type="http://schemas.openxmlformats.org/officeDocument/2006/relationships/slide" Target="slides/slide11.xml"/><Relationship Id="rId37" Type="http://schemas.openxmlformats.org/officeDocument/2006/relationships/slide" Target="slides/slide10.xml"/><Relationship Id="rId36" Type="http://schemas.openxmlformats.org/officeDocument/2006/relationships/slide" Target="slides/slide9.xml"/><Relationship Id="rId35" Type="http://schemas.openxmlformats.org/officeDocument/2006/relationships/slide" Target="slides/slide8.xml"/><Relationship Id="rId34" Type="http://schemas.openxmlformats.org/officeDocument/2006/relationships/slide" Target="slides/slide7.xml"/><Relationship Id="rId33" Type="http://schemas.openxmlformats.org/officeDocument/2006/relationships/slide" Target="slides/slide6.xml"/><Relationship Id="rId32" Type="http://schemas.openxmlformats.org/officeDocument/2006/relationships/slide" Target="slides/slide5.xml"/><Relationship Id="rId31" Type="http://schemas.openxmlformats.org/officeDocument/2006/relationships/slide" Target="slides/slide4.xml"/><Relationship Id="rId30" Type="http://schemas.openxmlformats.org/officeDocument/2006/relationships/slide" Target="slides/slide3.xml"/><Relationship Id="rId3" Type="http://schemas.openxmlformats.org/officeDocument/2006/relationships/slideMaster" Target="slideMasters/slideMaster2.xml"/><Relationship Id="rId29" Type="http://schemas.openxmlformats.org/officeDocument/2006/relationships/slide" Target="slides/slide2.xml"/><Relationship Id="rId28" Type="http://schemas.openxmlformats.org/officeDocument/2006/relationships/slide" Target="slides/slide1.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10.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Workbook10.xlsx"/></Relationships>
</file>

<file path=ppt/charts/_rels/chart11.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Workbook11.xlsx"/></Relationships>
</file>

<file path=ppt/charts/_rels/chart12.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package" Target="../embeddings/Workbook12.xlsx"/></Relationships>
</file>

<file path=ppt/charts/_rels/chart13.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package" Target="../embeddings/Workbook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Workbook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Workbook15.xlsx"/></Relationships>
</file>

<file path=ppt/charts/_rels/chart16.xml.rels><?xml version="1.0" encoding="UTF-8" standalone="yes"?>
<Relationships xmlns="http://schemas.openxmlformats.org/package/2006/relationships"><Relationship Id="rId4" Type="http://schemas.microsoft.com/office/2011/relationships/chartColorStyle" Target="colors11.xml"/><Relationship Id="rId3" Type="http://schemas.microsoft.com/office/2011/relationships/chartStyle" Target="style11.xml"/><Relationship Id="rId2" Type="http://schemas.openxmlformats.org/officeDocument/2006/relationships/themeOverride" Target="../theme/themeOverride1.xml"/><Relationship Id="rId1" Type="http://schemas.openxmlformats.org/officeDocument/2006/relationships/package" Target="../embeddings/Workbook16.xlsx"/></Relationships>
</file>

<file path=ppt/charts/_rels/chart17.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oleObject" Target="/Users/lacey/Desktop/Q1&#25968;&#25454;&#27719;&#24635;.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8.xlsx"/></Relationships>
</file>

<file path=ppt/charts/_rels/chart9.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Workbook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defRPr lang="zh-CN" sz="1000" b="1" i="0" u="none" strike="noStrike" kern="1200" spc="100" baseline="0">
                <a:solidFill>
                  <a:schemeClr val="tx1">
                    <a:lumMod val="85000"/>
                    <a:lumOff val="15000"/>
                  </a:schemeClr>
                </a:solidFill>
                <a:latin typeface="Times New Roman" panose="02020603050405020304" charset="0"/>
                <a:ea typeface="Times New Roman" panose="02020603050405020304" charset="0"/>
                <a:cs typeface="+mn-cs"/>
              </a:defRPr>
            </a:pPr>
            <a:r>
              <a:rPr lang="zh-CN" altLang="en-US" sz="1000" spc="100" baseline="0">
                <a:solidFill>
                  <a:schemeClr val="tx1">
                    <a:lumMod val="85000"/>
                    <a:lumOff val="15000"/>
                  </a:schemeClr>
                </a:solidFill>
                <a:latin typeface="Times New Roman" panose="02020603050405020304" charset="0"/>
                <a:ea typeface="Times New Roman" panose="02020603050405020304" charset="0"/>
              </a:rPr>
              <a:t>TikTok Shop monthly GMV trend chart for all sites</a:t>
            </a:r>
            <a:endParaRPr lang="zh-CN" altLang="en-US" sz="1000" spc="100" baseline="0">
              <a:solidFill>
                <a:schemeClr val="tx1">
                  <a:lumMod val="85000"/>
                  <a:lumOff val="15000"/>
                </a:schemeClr>
              </a:solidFill>
              <a:latin typeface="Times New Roman" panose="02020603050405020304" charset="0"/>
              <a:ea typeface="Times New Roman" panose="02020603050405020304" charset="0"/>
            </a:endParaRPr>
          </a:p>
          <a:p>
            <a:pPr marL="0" marR="0" indent="0" algn="ctr" defTabSz="914400" rtl="0" eaLnBrk="1" fontAlgn="auto" latinLnBrk="0" hangingPunct="1">
              <a:lnSpc>
                <a:spcPct val="100000"/>
              </a:lnSpc>
              <a:spcBef>
                <a:spcPts val="0"/>
              </a:spcBef>
              <a:spcAft>
                <a:spcPts val="0"/>
              </a:spcAft>
              <a:buClrTx/>
              <a:buSzTx/>
              <a:buFontTx/>
              <a:buNone/>
              <a:defRPr lang="zh-CN" sz="1000" b="1" i="0" u="none" strike="noStrike" kern="1200" spc="100" baseline="0">
                <a:solidFill>
                  <a:schemeClr val="tx1">
                    <a:lumMod val="85000"/>
                    <a:lumOff val="15000"/>
                  </a:schemeClr>
                </a:solidFill>
                <a:latin typeface="Times New Roman" panose="02020603050405020304" charset="0"/>
                <a:ea typeface="Times New Roman" panose="02020603050405020304" charset="0"/>
                <a:cs typeface="+mn-cs"/>
              </a:defRPr>
            </a:pPr>
            <a:r>
              <a:rPr lang="zh-CN" altLang="en-US" sz="1000" spc="100" baseline="0">
                <a:solidFill>
                  <a:schemeClr val="tx1">
                    <a:lumMod val="85000"/>
                    <a:lumOff val="15000"/>
                  </a:schemeClr>
                </a:solidFill>
                <a:latin typeface="Times New Roman" panose="02020603050405020304" charset="0"/>
                <a:ea typeface="Times New Roman" panose="02020603050405020304" charset="0"/>
              </a:rPr>
              <a:t> (unit: millions of US dollars)</a:t>
            </a:r>
            <a:endParaRPr lang="zh-CN" altLang="en-US" sz="1000" spc="100" baseline="0">
              <a:solidFill>
                <a:schemeClr val="tx1">
                  <a:lumMod val="85000"/>
                  <a:lumOff val="15000"/>
                </a:schemeClr>
              </a:solidFill>
              <a:latin typeface="Times New Roman" panose="02020603050405020304" charset="0"/>
              <a:ea typeface="Times New Roman" panose="02020603050405020304" charset="0"/>
            </a:endParaRPr>
          </a:p>
        </c:rich>
      </c:tx>
      <c:layout>
        <c:manualLayout>
          <c:xMode val="edge"/>
          <c:yMode val="edge"/>
          <c:x val="0.187027210116292"/>
          <c:y val="0.0275489186405767"/>
        </c:manualLayout>
      </c:layout>
      <c:overlay val="0"/>
    </c:title>
    <c:autoTitleDeleted val="0"/>
    <c:plotArea>
      <c:layout/>
      <c:lineChart>
        <c:grouping val="standard"/>
        <c:varyColors val="0"/>
        <c:ser>
          <c:idx val="0"/>
          <c:order val="0"/>
          <c:tx>
            <c:strRef>
              <c:f>Sheet1!$A$2</c:f>
              <c:strCache>
                <c:ptCount val="1"/>
                <c:pt idx="0">
                  <c:v>Indonesia</c:v>
                </c:pt>
              </c:strCache>
            </c:strRef>
          </c:tx>
          <c:marker>
            <c:spPr>
              <a:noFill/>
              <a:ln w="6350" cap="flat" cmpd="sng" algn="ctr">
                <a:noFill/>
                <a:prstDash val="solid"/>
                <a:round/>
              </a:ln>
            </c:spPr>
          </c:marker>
          <c:dLbls>
            <c:delete val="1"/>
          </c:dLbls>
          <c:cat>
            <c:strRef>
              <c:f>Sheet1!$B$1:$H$1</c:f>
              <c:strCache>
                <c:ptCount val="7"/>
                <c:pt idx="0">
                  <c:v>23-08</c:v>
                </c:pt>
                <c:pt idx="1">
                  <c:v>23-09</c:v>
                </c:pt>
                <c:pt idx="2">
                  <c:v>23-10</c:v>
                </c:pt>
                <c:pt idx="3">
                  <c:v>23-11</c:v>
                </c:pt>
                <c:pt idx="4">
                  <c:v>23-12</c:v>
                </c:pt>
                <c:pt idx="5">
                  <c:v>24-01</c:v>
                </c:pt>
                <c:pt idx="6">
                  <c:v>24-02</c:v>
                </c:pt>
              </c:strCache>
            </c:strRef>
          </c:cat>
          <c:val>
            <c:numRef>
              <c:f>Sheet1!$B$2:$H$2</c:f>
              <c:numCache>
                <c:formatCode>General</c:formatCode>
                <c:ptCount val="7"/>
                <c:pt idx="0">
                  <c:v>329.987296</c:v>
                </c:pt>
                <c:pt idx="1">
                  <c:v>225.619072</c:v>
                </c:pt>
                <c:pt idx="2">
                  <c:v>25.978378</c:v>
                </c:pt>
                <c:pt idx="3">
                  <c:v>0.15303427</c:v>
                </c:pt>
                <c:pt idx="4">
                  <c:v>193.146976</c:v>
                </c:pt>
                <c:pt idx="5">
                  <c:v>233.538464</c:v>
                </c:pt>
                <c:pt idx="6">
                  <c:v>280.490848</c:v>
                </c:pt>
              </c:numCache>
            </c:numRef>
          </c:val>
          <c:smooth val="1"/>
        </c:ser>
        <c:ser>
          <c:idx val="1"/>
          <c:order val="1"/>
          <c:tx>
            <c:strRef>
              <c:f>Sheet1!$A$3</c:f>
              <c:strCache>
                <c:ptCount val="1"/>
                <c:pt idx="0">
                  <c:v>Thailand</c:v>
                </c:pt>
              </c:strCache>
            </c:strRef>
          </c:tx>
          <c:spPr>
            <a:ln w="19050" cap="rnd" cmpd="sng" algn="ctr">
              <a:solidFill>
                <a:srgbClr val="6559ED"/>
              </a:solidFill>
              <a:prstDash val="solid"/>
              <a:round/>
            </a:ln>
          </c:spPr>
          <c:marker>
            <c:symbol val="none"/>
          </c:marker>
          <c:dLbls>
            <c:delete val="1"/>
          </c:dLbls>
          <c:cat>
            <c:strRef>
              <c:f>Sheet1!$B$1:$H$1</c:f>
              <c:strCache>
                <c:ptCount val="7"/>
                <c:pt idx="0">
                  <c:v>23-08</c:v>
                </c:pt>
                <c:pt idx="1">
                  <c:v>23-09</c:v>
                </c:pt>
                <c:pt idx="2">
                  <c:v>23-10</c:v>
                </c:pt>
                <c:pt idx="3">
                  <c:v>23-11</c:v>
                </c:pt>
                <c:pt idx="4">
                  <c:v>23-12</c:v>
                </c:pt>
                <c:pt idx="5">
                  <c:v>24-01</c:v>
                </c:pt>
                <c:pt idx="6">
                  <c:v>24-02</c:v>
                </c:pt>
              </c:strCache>
            </c:strRef>
          </c:cat>
          <c:val>
            <c:numRef>
              <c:f>Sheet1!$B$3:$H$3</c:f>
              <c:numCache>
                <c:formatCode>General</c:formatCode>
                <c:ptCount val="7"/>
                <c:pt idx="0">
                  <c:v>294.267168</c:v>
                </c:pt>
                <c:pt idx="1">
                  <c:v>247.955104</c:v>
                </c:pt>
                <c:pt idx="2">
                  <c:v>247.371216</c:v>
                </c:pt>
                <c:pt idx="3">
                  <c:v>240.603856</c:v>
                </c:pt>
                <c:pt idx="4">
                  <c:v>359.711872</c:v>
                </c:pt>
                <c:pt idx="5">
                  <c:v>303.550368</c:v>
                </c:pt>
                <c:pt idx="6">
                  <c:v>338.18544</c:v>
                </c:pt>
              </c:numCache>
            </c:numRef>
          </c:val>
          <c:smooth val="1"/>
        </c:ser>
        <c:ser>
          <c:idx val="2"/>
          <c:order val="2"/>
          <c:tx>
            <c:strRef>
              <c:f>Sheet1!$A$4</c:f>
              <c:strCache>
                <c:ptCount val="1"/>
                <c:pt idx="0">
                  <c:v>Vietnam</c:v>
                </c:pt>
              </c:strCache>
            </c:strRef>
          </c:tx>
          <c:spPr>
            <a:ln w="19050" cap="rnd" cmpd="sng" algn="ctr">
              <a:solidFill>
                <a:srgbClr val="04D3FA"/>
              </a:solidFill>
              <a:prstDash val="solid"/>
              <a:round/>
            </a:ln>
          </c:spPr>
          <c:marker>
            <c:symbol val="none"/>
          </c:marker>
          <c:dLbls>
            <c:delete val="1"/>
          </c:dLbls>
          <c:cat>
            <c:strRef>
              <c:f>Sheet1!$B$1:$H$1</c:f>
              <c:strCache>
                <c:ptCount val="7"/>
                <c:pt idx="0">
                  <c:v>23-08</c:v>
                </c:pt>
                <c:pt idx="1">
                  <c:v>23-09</c:v>
                </c:pt>
                <c:pt idx="2">
                  <c:v>23-10</c:v>
                </c:pt>
                <c:pt idx="3">
                  <c:v>23-11</c:v>
                </c:pt>
                <c:pt idx="4">
                  <c:v>23-12</c:v>
                </c:pt>
                <c:pt idx="5">
                  <c:v>24-01</c:v>
                </c:pt>
                <c:pt idx="6">
                  <c:v>24-02</c:v>
                </c:pt>
              </c:strCache>
            </c:strRef>
          </c:cat>
          <c:val>
            <c:numRef>
              <c:f>Sheet1!$B$4:$H$4</c:f>
              <c:numCache>
                <c:formatCode>General</c:formatCode>
                <c:ptCount val="7"/>
                <c:pt idx="0">
                  <c:v>146.315504</c:v>
                </c:pt>
                <c:pt idx="1">
                  <c:v>130.425312</c:v>
                </c:pt>
                <c:pt idx="2">
                  <c:v>149.169936</c:v>
                </c:pt>
                <c:pt idx="3">
                  <c:v>153.004384</c:v>
                </c:pt>
                <c:pt idx="4">
                  <c:v>237.399872</c:v>
                </c:pt>
                <c:pt idx="5">
                  <c:v>283.514976</c:v>
                </c:pt>
                <c:pt idx="6">
                  <c:v>267.605664</c:v>
                </c:pt>
              </c:numCache>
            </c:numRef>
          </c:val>
          <c:smooth val="1"/>
        </c:ser>
        <c:ser>
          <c:idx val="3"/>
          <c:order val="3"/>
          <c:tx>
            <c:strRef>
              <c:f>Sheet1!$A$5</c:f>
              <c:strCache>
                <c:ptCount val="1"/>
                <c:pt idx="0">
                  <c:v>Malaysia</c:v>
                </c:pt>
              </c:strCache>
            </c:strRef>
          </c:tx>
          <c:spPr>
            <a:ln w="19050" cap="rnd" cmpd="sng" algn="ctr">
              <a:solidFill>
                <a:srgbClr val="92D050"/>
              </a:solidFill>
              <a:prstDash val="solid"/>
              <a:round/>
            </a:ln>
          </c:spPr>
          <c:marker>
            <c:symbol val="none"/>
          </c:marker>
          <c:dLbls>
            <c:delete val="1"/>
          </c:dLbls>
          <c:cat>
            <c:strRef>
              <c:f>Sheet1!$B$1:$H$1</c:f>
              <c:strCache>
                <c:ptCount val="7"/>
                <c:pt idx="0">
                  <c:v>23-08</c:v>
                </c:pt>
                <c:pt idx="1">
                  <c:v>23-09</c:v>
                </c:pt>
                <c:pt idx="2">
                  <c:v>23-10</c:v>
                </c:pt>
                <c:pt idx="3">
                  <c:v>23-11</c:v>
                </c:pt>
                <c:pt idx="4">
                  <c:v>23-12</c:v>
                </c:pt>
                <c:pt idx="5">
                  <c:v>24-01</c:v>
                </c:pt>
                <c:pt idx="6">
                  <c:v>24-02</c:v>
                </c:pt>
              </c:strCache>
            </c:strRef>
          </c:cat>
          <c:val>
            <c:numRef>
              <c:f>Sheet1!$B$5:$H$5</c:f>
              <c:numCache>
                <c:formatCode>General</c:formatCode>
                <c:ptCount val="7"/>
                <c:pt idx="0">
                  <c:v>131.772552</c:v>
                </c:pt>
                <c:pt idx="1">
                  <c:v>113.832536</c:v>
                </c:pt>
                <c:pt idx="2">
                  <c:v>113.033624</c:v>
                </c:pt>
                <c:pt idx="3">
                  <c:v>105.808008</c:v>
                </c:pt>
                <c:pt idx="4">
                  <c:v>175.674096</c:v>
                </c:pt>
                <c:pt idx="5">
                  <c:v>137.047008</c:v>
                </c:pt>
                <c:pt idx="6">
                  <c:v>185.078304</c:v>
                </c:pt>
              </c:numCache>
            </c:numRef>
          </c:val>
          <c:smooth val="1"/>
        </c:ser>
        <c:ser>
          <c:idx val="4"/>
          <c:order val="4"/>
          <c:tx>
            <c:strRef>
              <c:f>Sheet1!$A$6</c:f>
              <c:strCache>
                <c:ptCount val="1"/>
                <c:pt idx="0">
                  <c:v>Philippines</c:v>
                </c:pt>
              </c:strCache>
            </c:strRef>
          </c:tx>
          <c:marker>
            <c:symbol val="none"/>
          </c:marker>
          <c:dLbls>
            <c:delete val="1"/>
          </c:dLbls>
          <c:cat>
            <c:strRef>
              <c:f>Sheet1!$B$1:$H$1</c:f>
              <c:strCache>
                <c:ptCount val="7"/>
                <c:pt idx="0">
                  <c:v>23-08</c:v>
                </c:pt>
                <c:pt idx="1">
                  <c:v>23-09</c:v>
                </c:pt>
                <c:pt idx="2">
                  <c:v>23-10</c:v>
                </c:pt>
                <c:pt idx="3">
                  <c:v>23-11</c:v>
                </c:pt>
                <c:pt idx="4">
                  <c:v>23-12</c:v>
                </c:pt>
                <c:pt idx="5">
                  <c:v>24-01</c:v>
                </c:pt>
                <c:pt idx="6">
                  <c:v>24-02</c:v>
                </c:pt>
              </c:strCache>
            </c:strRef>
          </c:cat>
          <c:val>
            <c:numRef>
              <c:f>Sheet1!$B$6:$H$6</c:f>
              <c:numCache>
                <c:formatCode>General</c:formatCode>
                <c:ptCount val="7"/>
                <c:pt idx="0">
                  <c:v>158.85376</c:v>
                </c:pt>
                <c:pt idx="1">
                  <c:v>125.011368</c:v>
                </c:pt>
                <c:pt idx="2">
                  <c:v>136.453744</c:v>
                </c:pt>
                <c:pt idx="3">
                  <c:v>131.102904</c:v>
                </c:pt>
                <c:pt idx="4">
                  <c:v>238.622304</c:v>
                </c:pt>
                <c:pt idx="5">
                  <c:v>183.173712</c:v>
                </c:pt>
                <c:pt idx="6">
                  <c:v>179.903616</c:v>
                </c:pt>
              </c:numCache>
            </c:numRef>
          </c:val>
          <c:smooth val="1"/>
        </c:ser>
        <c:ser>
          <c:idx val="5"/>
          <c:order val="5"/>
          <c:tx>
            <c:strRef>
              <c:f>Sheet1!$A$7</c:f>
              <c:strCache>
                <c:ptCount val="1"/>
                <c:pt idx="0">
                  <c:v>UK</c:v>
                </c:pt>
              </c:strCache>
            </c:strRef>
          </c:tx>
          <c:spPr>
            <a:ln w="19050" cap="rnd" cmpd="sng" algn="ctr">
              <a:solidFill>
                <a:schemeClr val="accent5">
                  <a:lumMod val="60000"/>
                  <a:lumOff val="40000"/>
                </a:schemeClr>
              </a:solidFill>
              <a:prstDash val="solid"/>
              <a:round/>
            </a:ln>
          </c:spPr>
          <c:marker>
            <c:symbol val="none"/>
          </c:marker>
          <c:dLbls>
            <c:delete val="1"/>
          </c:dLbls>
          <c:cat>
            <c:strRef>
              <c:f>Sheet1!$B$1:$H$1</c:f>
              <c:strCache>
                <c:ptCount val="7"/>
                <c:pt idx="0">
                  <c:v>23-08</c:v>
                </c:pt>
                <c:pt idx="1">
                  <c:v>23-09</c:v>
                </c:pt>
                <c:pt idx="2">
                  <c:v>23-10</c:v>
                </c:pt>
                <c:pt idx="3">
                  <c:v>23-11</c:v>
                </c:pt>
                <c:pt idx="4">
                  <c:v>23-12</c:v>
                </c:pt>
                <c:pt idx="5">
                  <c:v>24-01</c:v>
                </c:pt>
                <c:pt idx="6">
                  <c:v>24-02</c:v>
                </c:pt>
              </c:strCache>
            </c:strRef>
          </c:cat>
          <c:val>
            <c:numRef>
              <c:f>Sheet1!$B$7:$H$7</c:f>
              <c:numCache>
                <c:formatCode>General</c:formatCode>
                <c:ptCount val="7"/>
                <c:pt idx="0">
                  <c:v>34.80884</c:v>
                </c:pt>
                <c:pt idx="1">
                  <c:v>22.224574</c:v>
                </c:pt>
                <c:pt idx="2">
                  <c:v>18.844968</c:v>
                </c:pt>
                <c:pt idx="3">
                  <c:v>70.234968</c:v>
                </c:pt>
                <c:pt idx="4">
                  <c:v>73.097536</c:v>
                </c:pt>
                <c:pt idx="5">
                  <c:v>57.929164</c:v>
                </c:pt>
                <c:pt idx="6">
                  <c:v>72.267008</c:v>
                </c:pt>
              </c:numCache>
            </c:numRef>
          </c:val>
          <c:smooth val="1"/>
        </c:ser>
        <c:ser>
          <c:idx val="6"/>
          <c:order val="6"/>
          <c:tx>
            <c:strRef>
              <c:f>Sheet1!$A$8</c:f>
              <c:strCache>
                <c:ptCount val="1"/>
                <c:pt idx="0">
                  <c:v>US</c:v>
                </c:pt>
              </c:strCache>
            </c:strRef>
          </c:tx>
          <c:spPr>
            <a:ln w="19050" cap="rnd" cmpd="sng" algn="ctr">
              <a:solidFill>
                <a:srgbClr val="A955FE"/>
              </a:solidFill>
              <a:prstDash val="solid"/>
              <a:round/>
            </a:ln>
          </c:spPr>
          <c:marker>
            <c:symbol val="none"/>
          </c:marker>
          <c:dLbls>
            <c:delete val="1"/>
          </c:dLbls>
          <c:cat>
            <c:strRef>
              <c:f>Sheet1!$B$1:$H$1</c:f>
              <c:strCache>
                <c:ptCount val="7"/>
                <c:pt idx="0">
                  <c:v>23-08</c:v>
                </c:pt>
                <c:pt idx="1">
                  <c:v>23-09</c:v>
                </c:pt>
                <c:pt idx="2">
                  <c:v>23-10</c:v>
                </c:pt>
                <c:pt idx="3">
                  <c:v>23-11</c:v>
                </c:pt>
                <c:pt idx="4">
                  <c:v>23-12</c:v>
                </c:pt>
                <c:pt idx="5">
                  <c:v>24-01</c:v>
                </c:pt>
                <c:pt idx="6">
                  <c:v>24-02</c:v>
                </c:pt>
              </c:strCache>
            </c:strRef>
          </c:cat>
          <c:val>
            <c:numRef>
              <c:f>Sheet1!$B$8:$H$8</c:f>
              <c:numCache>
                <c:formatCode>General</c:formatCode>
                <c:ptCount val="7"/>
                <c:pt idx="0">
                  <c:v>67.331152</c:v>
                </c:pt>
                <c:pt idx="1">
                  <c:v>106.721904</c:v>
                </c:pt>
                <c:pt idx="2">
                  <c:v>166.251824</c:v>
                </c:pt>
                <c:pt idx="3">
                  <c:v>377.027872</c:v>
                </c:pt>
                <c:pt idx="4">
                  <c:v>340.478432</c:v>
                </c:pt>
                <c:pt idx="5">
                  <c:v>350.141472</c:v>
                </c:pt>
                <c:pt idx="6">
                  <c:v>375.248672</c:v>
                </c:pt>
              </c:numCache>
            </c:numRef>
          </c:val>
          <c:smooth val="1"/>
        </c:ser>
        <c:dLbls>
          <c:showLegendKey val="0"/>
          <c:showVal val="0"/>
          <c:showCatName val="0"/>
          <c:showSerName val="0"/>
          <c:showPercent val="0"/>
          <c:showBubbleSize val="0"/>
        </c:dLbls>
        <c:marker val="1"/>
        <c:smooth val="1"/>
        <c:axId val="2094734552"/>
        <c:axId val="2094734553"/>
      </c:lineChart>
      <c:catAx>
        <c:axId val="2094734552"/>
        <c:scaling>
          <c:orientation val="minMax"/>
        </c:scaling>
        <c:delete val="0"/>
        <c:axPos val="b"/>
        <c:numFmt formatCode="General" sourceLinked="0"/>
        <c:majorTickMark val="none"/>
        <c:minorTickMark val="none"/>
        <c:tickLblPos val="low"/>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mn-cs"/>
              </a:defRPr>
            </a:pPr>
          </a:p>
        </c:txPr>
        <c:crossAx val="2094734553"/>
        <c:crosses val="autoZero"/>
        <c:auto val="1"/>
        <c:lblAlgn val="ctr"/>
        <c:lblOffset val="100"/>
        <c:noMultiLvlLbl val="1"/>
      </c:catAx>
      <c:valAx>
        <c:axId val="2094734553"/>
        <c:scaling>
          <c:orientation val="minMax"/>
          <c:min val="0"/>
        </c:scaling>
        <c:delete val="0"/>
        <c:axPos val="l"/>
        <c:majorGridlines/>
        <c:numFmt formatCode="General" sourceLinked="0"/>
        <c:majorTickMark val="none"/>
        <c:minorTickMark val="none"/>
        <c:tickLblPos val="nextTo"/>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mn-cs"/>
              </a:defRPr>
            </a:pPr>
          </a:p>
        </c:txPr>
        <c:crossAx val="2094734552"/>
        <c:crosses val="autoZero"/>
        <c:crossBetween val="midCat"/>
        <c:majorUnit val="100"/>
        <c:minorUnit val="50"/>
      </c:valAx>
    </c:plotArea>
    <c:legend>
      <c:legendPos val="r"/>
      <c:legendEntry>
        <c:idx val="0"/>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mn-cs"/>
              </a:defRPr>
            </a:pPr>
          </a:p>
        </c:txPr>
      </c:legendEntry>
      <c:legendEntry>
        <c:idx val="1"/>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mn-cs"/>
              </a:defRPr>
            </a:pPr>
          </a:p>
        </c:txPr>
      </c:legendEntry>
      <c:legendEntry>
        <c:idx val="2"/>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mn-cs"/>
              </a:defRPr>
            </a:pPr>
          </a:p>
        </c:txPr>
      </c:legendEntry>
      <c:legendEntry>
        <c:idx val="3"/>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mn-cs"/>
              </a:defRPr>
            </a:pPr>
          </a:p>
        </c:txPr>
      </c:legendEntry>
      <c:legendEntry>
        <c:idx val="4"/>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mn-cs"/>
              </a:defRPr>
            </a:pPr>
          </a:p>
        </c:txPr>
      </c:legendEntry>
      <c:legendEntry>
        <c:idx val="5"/>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mn-cs"/>
              </a:defRPr>
            </a:pPr>
          </a:p>
        </c:txPr>
      </c:legendEntry>
      <c:legendEntry>
        <c:idx val="6"/>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mn-cs"/>
              </a:defRPr>
            </a:pPr>
          </a:p>
        </c:txPr>
      </c:legendEntry>
      <c:layout/>
      <c:overlay val="0"/>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mn-cs"/>
            </a:defRPr>
          </a:pPr>
        </a:p>
      </c:txPr>
    </c:legend>
    <c:plotVisOnly val="1"/>
    <c:dispBlanksAs val="gap"/>
    <c:showDLblsOverMax val="1"/>
  </c:chart>
  <c:txPr>
    <a:bodyPr/>
    <a:lstStyle/>
    <a:p>
      <a:pPr>
        <a:defRPr lang="zh-CN" sz="900">
          <a:latin typeface="Times New Roman" panose="02020603050405020304" charset="0"/>
          <a:ea typeface="Times New Roman" panose="02020603050405020304" charset="0"/>
        </a:defRPr>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000" b="1"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zh-CN" altLang="en-US">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Total number of live broadcasts (10</a:t>
            </a:r>
            <a:r>
              <a:rPr lang="en-US" altLang="zh-CN">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k</a:t>
            </a:r>
            <a:r>
              <a:rPr lang="zh-CN" altLang="en-US">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lang="zh-CN" altLang="en-US">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manualLayout>
          <c:xMode val="edge"/>
          <c:yMode val="edge"/>
          <c:x val="0.0849268447342017"/>
          <c:y val="0.00882093501911203"/>
        </c:manualLayout>
      </c:layout>
      <c:overlay val="0"/>
      <c:spPr>
        <a:noFill/>
        <a:ln>
          <a:noFill/>
        </a:ln>
        <a:effectLst/>
      </c:spPr>
    </c:title>
    <c:autoTitleDeleted val="0"/>
    <c:plotArea>
      <c:layout/>
      <c:lineChart>
        <c:grouping val="standard"/>
        <c:varyColors val="0"/>
        <c:ser>
          <c:idx val="0"/>
          <c:order val="0"/>
          <c:tx>
            <c:strRef>
              <c:f>Sheet1!$B$1</c:f>
              <c:strCache>
                <c:ptCount val="1"/>
                <c:pt idx="0">
                  <c:v>直播总数量（万）</c:v>
                </c:pt>
              </c:strCache>
            </c:strRef>
          </c:tx>
          <c:spPr>
            <a:ln w="28575" cap="rnd">
              <a:solidFill>
                <a:srgbClr val="6559ED"/>
              </a:solidFill>
              <a:round/>
            </a:ln>
            <a:effectLst/>
          </c:spPr>
          <c:marker>
            <c:symbol val="none"/>
          </c:marker>
          <c:dLbls>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23-10</c:v>
                </c:pt>
                <c:pt idx="1">
                  <c:v>23-11</c:v>
                </c:pt>
                <c:pt idx="2">
                  <c:v>23-12</c:v>
                </c:pt>
                <c:pt idx="3">
                  <c:v>24-01</c:v>
                </c:pt>
                <c:pt idx="4">
                  <c:v>24-02</c:v>
                </c:pt>
                <c:pt idx="5">
                  <c:v>24-03</c:v>
                </c:pt>
              </c:strCache>
            </c:strRef>
          </c:cat>
          <c:val>
            <c:numRef>
              <c:f>Sheet1!$B$2:$B$7</c:f>
              <c:numCache>
                <c:formatCode>General</c:formatCode>
                <c:ptCount val="6"/>
                <c:pt idx="0">
                  <c:v>6.1</c:v>
                </c:pt>
                <c:pt idx="1">
                  <c:v>7.8</c:v>
                </c:pt>
                <c:pt idx="2">
                  <c:v>39.5</c:v>
                </c:pt>
                <c:pt idx="3">
                  <c:v>48</c:v>
                </c:pt>
                <c:pt idx="4">
                  <c:v>66.7</c:v>
                </c:pt>
                <c:pt idx="5">
                  <c:v>105.2</c:v>
                </c:pt>
              </c:numCache>
            </c:numRef>
          </c:val>
          <c:smooth val="0"/>
        </c:ser>
        <c:dLbls>
          <c:showLegendKey val="0"/>
          <c:showVal val="1"/>
          <c:showCatName val="0"/>
          <c:showSerName val="0"/>
          <c:showPercent val="0"/>
          <c:showBubbleSize val="0"/>
        </c:dLbls>
        <c:marker val="0"/>
        <c:smooth val="0"/>
        <c:axId val="216685004"/>
        <c:axId val="478369032"/>
      </c:lineChart>
      <c:catAx>
        <c:axId val="2166850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478369032"/>
        <c:crosses val="autoZero"/>
        <c:auto val="1"/>
        <c:lblAlgn val="ctr"/>
        <c:lblOffset val="100"/>
        <c:noMultiLvlLbl val="0"/>
      </c:catAx>
      <c:valAx>
        <c:axId val="478369032"/>
        <c:scaling>
          <c:orientation val="minMax"/>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16685004"/>
        <c:crosses val="autoZero"/>
        <c:crossBetween val="between"/>
      </c:valAx>
      <c:spPr>
        <a:noFill/>
        <a:ln>
          <a:noFill/>
        </a:ln>
        <a:effectLst/>
      </c:spPr>
    </c:plotArea>
    <c:plotVisOnly val="1"/>
    <c:dispBlanksAs val="gap"/>
    <c:showDLblsOverMax val="0"/>
  </c:chart>
  <c:spPr>
    <a:noFill/>
    <a:ln>
      <a:noFill/>
    </a:ln>
    <a:effectLst/>
  </c:spPr>
  <c:txPr>
    <a:bodyPr/>
    <a:lstStyle/>
    <a:p>
      <a:pPr>
        <a:defRPr lang="zh-CN" sz="8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000" b="1"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zh-CN" altLang="en-US">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Total number of videos (100 million)</a:t>
            </a:r>
            <a:endParaRPr lang="zh-CN" altLang="en-US">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manualLayout>
          <c:xMode val="edge"/>
          <c:yMode val="edge"/>
          <c:x val="0.094335771151572"/>
          <c:y val="0.0225849036213362"/>
        </c:manualLayout>
      </c:layout>
      <c:overlay val="0"/>
      <c:spPr>
        <a:noFill/>
        <a:ln>
          <a:noFill/>
        </a:ln>
        <a:effectLst/>
      </c:spPr>
    </c:title>
    <c:autoTitleDeleted val="0"/>
    <c:plotArea>
      <c:layout/>
      <c:lineChart>
        <c:grouping val="standard"/>
        <c:varyColors val="0"/>
        <c:ser>
          <c:idx val="0"/>
          <c:order val="0"/>
          <c:tx>
            <c:strRef>
              <c:f>Sheet1!$B$1</c:f>
              <c:strCache>
                <c:ptCount val="1"/>
                <c:pt idx="0">
                  <c:v>视频总数量（亿）</c:v>
                </c:pt>
              </c:strCache>
            </c:strRef>
          </c:tx>
          <c:spPr>
            <a:ln w="28575" cap="rnd">
              <a:solidFill>
                <a:srgbClr val="6559ED"/>
              </a:solidFill>
              <a:round/>
            </a:ln>
            <a:effectLst/>
          </c:spPr>
          <c:marker>
            <c:symbol val="none"/>
          </c:marker>
          <c:dLbls>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23-10</c:v>
                </c:pt>
                <c:pt idx="1">
                  <c:v>23-11</c:v>
                </c:pt>
                <c:pt idx="2">
                  <c:v>23-12</c:v>
                </c:pt>
                <c:pt idx="3">
                  <c:v>24-01</c:v>
                </c:pt>
                <c:pt idx="4">
                  <c:v>24-02</c:v>
                </c:pt>
                <c:pt idx="5">
                  <c:v>24-03</c:v>
                </c:pt>
              </c:strCache>
            </c:strRef>
          </c:cat>
          <c:val>
            <c:numRef>
              <c:f>Sheet1!$B$2:$B$7</c:f>
              <c:numCache>
                <c:formatCode>General</c:formatCode>
                <c:ptCount val="6"/>
                <c:pt idx="0">
                  <c:v>0.64</c:v>
                </c:pt>
                <c:pt idx="1">
                  <c:v>0.67</c:v>
                </c:pt>
                <c:pt idx="2">
                  <c:v>0.73</c:v>
                </c:pt>
                <c:pt idx="3">
                  <c:v>0.99</c:v>
                </c:pt>
                <c:pt idx="4">
                  <c:v>1.43</c:v>
                </c:pt>
                <c:pt idx="5">
                  <c:v>1.73</c:v>
                </c:pt>
              </c:numCache>
            </c:numRef>
          </c:val>
          <c:smooth val="0"/>
        </c:ser>
        <c:dLbls>
          <c:showLegendKey val="0"/>
          <c:showVal val="1"/>
          <c:showCatName val="0"/>
          <c:showSerName val="0"/>
          <c:showPercent val="0"/>
          <c:showBubbleSize val="0"/>
        </c:dLbls>
        <c:marker val="0"/>
        <c:smooth val="0"/>
        <c:axId val="216685004"/>
        <c:axId val="478369032"/>
      </c:lineChart>
      <c:catAx>
        <c:axId val="2166850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478369032"/>
        <c:crosses val="autoZero"/>
        <c:auto val="1"/>
        <c:lblAlgn val="ctr"/>
        <c:lblOffset val="100"/>
        <c:noMultiLvlLbl val="0"/>
      </c:catAx>
      <c:valAx>
        <c:axId val="478369032"/>
        <c:scaling>
          <c:orientation val="minMax"/>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16685004"/>
        <c:crosses val="autoZero"/>
        <c:crossBetween val="between"/>
      </c:valAx>
      <c:spPr>
        <a:noFill/>
        <a:ln>
          <a:noFill/>
        </a:ln>
        <a:effectLst/>
      </c:spPr>
    </c:plotArea>
    <c:plotVisOnly val="1"/>
    <c:dispBlanksAs val="gap"/>
    <c:showDLblsOverMax val="0"/>
  </c:chart>
  <c:spPr>
    <a:noFill/>
    <a:ln>
      <a:noFill/>
    </a:ln>
    <a:effectLst/>
  </c:spPr>
  <c:txPr>
    <a:bodyPr/>
    <a:lstStyle/>
    <a:p>
      <a:pPr>
        <a:defRPr lang="zh-CN" sz="8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000" b="1"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zh-CN" altLang="en-US">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Monthly increase in the number of live broadcasts (10</a:t>
            </a:r>
            <a:r>
              <a:rPr lang="en-US" altLang="zh-CN">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k</a:t>
            </a:r>
            <a:r>
              <a:rPr lang="zh-CN" altLang="en-US">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lang="zh-CN" altLang="en-US">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manualLayout>
          <c:xMode val="edge"/>
          <c:yMode val="edge"/>
          <c:x val="0.103985952092465"/>
          <c:y val="0.0334640568115743"/>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直播月增量（万）</c:v>
                </c:pt>
              </c:strCache>
            </c:strRef>
          </c:tx>
          <c:spPr>
            <a:solidFill>
              <a:srgbClr val="A39AFA"/>
            </a:solidFill>
            <a:ln w="28575" cap="rnd">
              <a:noFill/>
              <a:round/>
            </a:ln>
            <a:effectLst/>
          </c:spPr>
          <c:invertIfNegative val="0"/>
          <c:dLbls>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formatCode="@">
                  <c:v>23-11</c:v>
                </c:pt>
                <c:pt idx="1" c:formatCode="@">
                  <c:v>23-12</c:v>
                </c:pt>
                <c:pt idx="2" c:formatCode="@">
                  <c:v>24-01</c:v>
                </c:pt>
                <c:pt idx="3" c:formatCode="@">
                  <c:v>24-02</c:v>
                </c:pt>
                <c:pt idx="4" c:formatCode="@">
                  <c:v>24-03</c:v>
                </c:pt>
              </c:strCache>
            </c:strRef>
          </c:cat>
          <c:val>
            <c:numRef>
              <c:f>Sheet1!$B$2:$B$6</c:f>
              <c:numCache>
                <c:formatCode>General</c:formatCode>
                <c:ptCount val="5"/>
                <c:pt idx="0">
                  <c:v>1.7</c:v>
                </c:pt>
                <c:pt idx="1">
                  <c:v>31.7</c:v>
                </c:pt>
                <c:pt idx="2">
                  <c:v>8.5</c:v>
                </c:pt>
                <c:pt idx="3">
                  <c:v>18.7</c:v>
                </c:pt>
                <c:pt idx="4">
                  <c:v>38.5</c:v>
                </c:pt>
              </c:numCache>
            </c:numRef>
          </c:val>
        </c:ser>
        <c:dLbls>
          <c:showLegendKey val="0"/>
          <c:showVal val="1"/>
          <c:showCatName val="0"/>
          <c:showSerName val="0"/>
          <c:showPercent val="0"/>
          <c:showBubbleSize val="0"/>
        </c:dLbls>
        <c:gapWidth val="150"/>
        <c:axId val="216685004"/>
        <c:axId val="478369032"/>
      </c:barChart>
      <c:catAx>
        <c:axId val="2166850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478369032"/>
        <c:crosses val="autoZero"/>
        <c:auto val="1"/>
        <c:lblAlgn val="ctr"/>
        <c:lblOffset val="100"/>
        <c:noMultiLvlLbl val="0"/>
      </c:catAx>
      <c:valAx>
        <c:axId val="478369032"/>
        <c:scaling>
          <c:orientation val="minMax"/>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16685004"/>
        <c:crosses val="autoZero"/>
        <c:crossBetween val="between"/>
      </c:valAx>
      <c:spPr>
        <a:noFill/>
        <a:ln>
          <a:noFill/>
        </a:ln>
        <a:effectLst/>
      </c:spPr>
    </c:plotArea>
    <c:plotVisOnly val="1"/>
    <c:dispBlanksAs val="gap"/>
    <c:showDLblsOverMax val="0"/>
  </c:chart>
  <c:spPr>
    <a:noFill/>
    <a:ln>
      <a:noFill/>
    </a:ln>
    <a:effectLst/>
  </c:spPr>
  <c:txPr>
    <a:bodyPr/>
    <a:lstStyle/>
    <a:p>
      <a:pPr>
        <a:defRPr lang="zh-CN" sz="8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000" b="1"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zh-CN" altLang="en-US">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Monthly increase in the number of videos (10</a:t>
            </a:r>
            <a:r>
              <a:rPr lang="en-US" altLang="zh-CN">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k</a:t>
            </a:r>
            <a:r>
              <a:rPr lang="zh-CN" altLang="en-US">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lang="zh-CN" altLang="en-US">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manualLayout>
          <c:xMode val="edge"/>
          <c:yMode val="edge"/>
          <c:x val="0.131247713250487"/>
          <c:y val="0.00882093501911203"/>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视频月增量（万）</c:v>
                </c:pt>
              </c:strCache>
            </c:strRef>
          </c:tx>
          <c:spPr>
            <a:solidFill>
              <a:srgbClr val="A39AFA"/>
            </a:solidFill>
            <a:ln w="28575" cap="rnd">
              <a:noFill/>
              <a:round/>
            </a:ln>
            <a:effectLst/>
          </c:spPr>
          <c:invertIfNegative val="0"/>
          <c:dLbls>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23-11</c:v>
                </c:pt>
                <c:pt idx="1">
                  <c:v>23-12</c:v>
                </c:pt>
                <c:pt idx="2">
                  <c:v>24-01</c:v>
                </c:pt>
                <c:pt idx="3">
                  <c:v>24-02</c:v>
                </c:pt>
                <c:pt idx="4">
                  <c:v>24-03</c:v>
                </c:pt>
              </c:strCache>
            </c:strRef>
          </c:cat>
          <c:val>
            <c:numRef>
              <c:f>Sheet1!$B$2:$B$6</c:f>
              <c:numCache>
                <c:formatCode>General</c:formatCode>
                <c:ptCount val="5"/>
                <c:pt idx="0">
                  <c:v>302.3</c:v>
                </c:pt>
                <c:pt idx="1">
                  <c:v>589</c:v>
                </c:pt>
                <c:pt idx="2">
                  <c:v>2608.3</c:v>
                </c:pt>
                <c:pt idx="3">
                  <c:v>4348.5</c:v>
                </c:pt>
                <c:pt idx="4">
                  <c:v>3029.3</c:v>
                </c:pt>
              </c:numCache>
            </c:numRef>
          </c:val>
        </c:ser>
        <c:dLbls>
          <c:showLegendKey val="0"/>
          <c:showVal val="1"/>
          <c:showCatName val="0"/>
          <c:showSerName val="0"/>
          <c:showPercent val="0"/>
          <c:showBubbleSize val="0"/>
        </c:dLbls>
        <c:gapWidth val="150"/>
        <c:axId val="216685004"/>
        <c:axId val="478369032"/>
      </c:barChart>
      <c:catAx>
        <c:axId val="2166850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478369032"/>
        <c:crosses val="autoZero"/>
        <c:auto val="1"/>
        <c:lblAlgn val="ctr"/>
        <c:lblOffset val="100"/>
        <c:noMultiLvlLbl val="0"/>
      </c:catAx>
      <c:valAx>
        <c:axId val="478369032"/>
        <c:scaling>
          <c:orientation val="minMax"/>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16685004"/>
        <c:crosses val="autoZero"/>
        <c:crossBetween val="between"/>
      </c:valAx>
      <c:spPr>
        <a:noFill/>
        <a:ln>
          <a:noFill/>
        </a:ln>
        <a:effectLst/>
      </c:spPr>
    </c:plotArea>
    <c:plotVisOnly val="1"/>
    <c:dispBlanksAs val="gap"/>
    <c:showDLblsOverMax val="0"/>
  </c:chart>
  <c:spPr>
    <a:noFill/>
    <a:ln>
      <a:noFill/>
    </a:ln>
    <a:effectLst/>
  </c:spPr>
  <c:txPr>
    <a:bodyPr/>
    <a:lstStyle/>
    <a:p>
      <a:pPr>
        <a:defRPr lang="zh-CN" sz="8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9196"/>
          <c:y val="0.0639269"/>
          <c:w val="0.635804"/>
          <c:h val="0.896176"/>
        </c:manualLayout>
      </c:layout>
      <c:barChart>
        <c:barDir val="bar"/>
        <c:grouping val="clustered"/>
        <c:varyColors val="0"/>
        <c:ser>
          <c:idx val="0"/>
          <c:order val="0"/>
          <c:tx>
            <c:strRef>
              <c:f>Sheet1!$A$2</c:f>
              <c:strCache>
                <c:ptCount val="1"/>
                <c:pt idx="0">
                  <c:v>最常用</c:v>
                </c:pt>
              </c:strCache>
            </c:strRef>
          </c:tx>
          <c:spPr>
            <a:solidFill>
              <a:srgbClr val="6559ED"/>
            </a:solidFill>
          </c:spPr>
          <c:invertIfNegative val="0"/>
          <c:dLbls>
            <c:dLbl>
              <c:idx val="0"/>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5.59</a:t>
                    </a:r>
                    <a:endParaRPr lang="zh-CN" altLang="en-US"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3.37</a:t>
                    </a:r>
                    <a:endParaRPr lang="zh-CN" altLang="en-US"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2.76</a:t>
                    </a:r>
                    <a:endParaRPr lang="en-US" altLang="zh-CN"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1.62</a:t>
                    </a:r>
                    <a:endParaRPr lang="zh-CN" altLang="en-US"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4"/>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1.58</a:t>
                    </a:r>
                    <a:endParaRPr lang="zh-CN" altLang="en-US"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5"/>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1.39</a:t>
                    </a:r>
                    <a:endParaRPr lang="zh-CN" altLang="en-US"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6"/>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1.05</a:t>
                    </a:r>
                    <a:endParaRPr lang="zh-CN" altLang="en-US"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7"/>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1.03</a:t>
                    </a:r>
                    <a:endParaRPr lang="zh-CN" altLang="en-US"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8"/>
              <c:layout>
                <c:manualLayout>
                  <c:x val="-0.0108884210934082"/>
                  <c:y val="0"/>
                </c:manualLayout>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0.88</a:t>
                    </a:r>
                    <a:endParaRPr lang="zh-CN" altLang="en-US"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0.01067065267154"/>
                  <c:y val="0.0024518560289283"/>
                </c:manualLayout>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0.86</a:t>
                    </a:r>
                    <a:endParaRPr lang="en-US" altLang="zh-CN" sz="7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Sheet1!$B$1:$K$1</c:f>
              <c:strCache>
                <c:ptCount val="10"/>
                <c:pt idx="0">
                  <c:v>Personal care &amp; Beauty</c:v>
                </c:pt>
                <c:pt idx="1">
                  <c:v>Womenswear &amp; Underwear</c:v>
                </c:pt>
                <c:pt idx="2">
                  <c:v>Collections</c:v>
                </c:pt>
                <c:pt idx="3">
                  <c:v>Phones &amp; Electronics</c:v>
                </c:pt>
                <c:pt idx="4">
                  <c:v>Sports &amp; Outdoor</c:v>
                </c:pt>
                <c:pt idx="5">
                  <c:v>Health</c:v>
                </c:pt>
                <c:pt idx="6">
                  <c:v>Home Supplies</c:v>
                </c:pt>
                <c:pt idx="7">
                  <c:v>Fashion Accessories</c:v>
                </c:pt>
                <c:pt idx="8">
                  <c:v>Menswear &amp; Underwear</c:v>
                </c:pt>
                <c:pt idx="9">
                  <c:v>Kitchenware</c:v>
                </c:pt>
              </c:strCache>
            </c:strRef>
          </c:cat>
          <c:val>
            <c:numRef>
              <c:f>Sheet1!$B$2:$K$2</c:f>
              <c:numCache>
                <c:formatCode>"$"#,##0.00</c:formatCode>
                <c:ptCount val="10"/>
                <c:pt idx="0">
                  <c:v>5.588</c:v>
                </c:pt>
                <c:pt idx="1">
                  <c:v>3.366</c:v>
                </c:pt>
                <c:pt idx="2">
                  <c:v>2.761</c:v>
                </c:pt>
                <c:pt idx="3">
                  <c:v>1.617</c:v>
                </c:pt>
                <c:pt idx="4">
                  <c:v>1.584</c:v>
                </c:pt>
                <c:pt idx="5">
                  <c:v>1.386</c:v>
                </c:pt>
                <c:pt idx="6">
                  <c:v>1.045</c:v>
                </c:pt>
                <c:pt idx="7">
                  <c:v>1.034</c:v>
                </c:pt>
                <c:pt idx="8">
                  <c:v>0.88</c:v>
                </c:pt>
                <c:pt idx="9">
                  <c:v>0.858</c:v>
                </c:pt>
              </c:numCache>
            </c:numRef>
          </c:val>
        </c:ser>
        <c:dLbls>
          <c:showLegendKey val="0"/>
          <c:showVal val="0"/>
          <c:showCatName val="0"/>
          <c:showSerName val="0"/>
          <c:showPercent val="0"/>
          <c:showBubbleSize val="0"/>
        </c:dLbls>
        <c:gapWidth val="60"/>
        <c:overlap val="-100"/>
        <c:axId val="2094734552"/>
        <c:axId val="2094734553"/>
      </c:barChart>
      <c:catAx>
        <c:axId val="2094734552"/>
        <c:scaling>
          <c:orientation val="maxMin"/>
        </c:scaling>
        <c:delete val="0"/>
        <c:axPos val="l"/>
        <c:numFmt formatCode="General" sourceLinked="0"/>
        <c:majorTickMark val="none"/>
        <c:minorTickMark val="none"/>
        <c:tickLblPos val="nextTo"/>
        <c:spPr>
          <a:ln w="12700" cap="flat" cmpd="sng" algn="ctr">
            <a:solidFill>
              <a:srgbClr val="000000"/>
            </a:solidFill>
            <a:prstDash val="solid"/>
            <a:miter lim="400000"/>
          </a:ln>
        </c:spPr>
        <c:txPr>
          <a:bodyPr rot="0" spcFirstLastPara="0" vertOverflow="ellipsis" vert="horz" wrap="square" anchor="ctr" anchorCtr="1"/>
          <a:lstStyle/>
          <a:p>
            <a:pPr>
              <a:defRPr lang="zh-CN" sz="900" b="0" i="0" u="none" strike="noStrike" kern="1200" baseline="0">
                <a:solidFill>
                  <a:schemeClr val="bg1">
                    <a:lumMod val="50000"/>
                  </a:schemeClr>
                </a:solidFill>
                <a:latin typeface="Times New Roman" panose="02020603050405020304" charset="0"/>
                <a:ea typeface="Times New Roman" panose="02020603050405020304" charset="0"/>
                <a:cs typeface="+mn-cs"/>
              </a:defRPr>
            </a:pPr>
          </a:p>
        </c:txPr>
        <c:crossAx val="2094734553"/>
        <c:crosses val="autoZero"/>
        <c:auto val="1"/>
        <c:lblAlgn val="ctr"/>
        <c:lblOffset val="100"/>
        <c:noMultiLvlLbl val="1"/>
      </c:catAx>
      <c:valAx>
        <c:axId val="2094734553"/>
        <c:scaling>
          <c:orientation val="minMax"/>
        </c:scaling>
        <c:delete val="0"/>
        <c:axPos val="t"/>
        <c:numFmt formatCode="General" sourceLinked="0"/>
        <c:majorTickMark val="none"/>
        <c:minorTickMark val="none"/>
        <c:tickLblPos val="none"/>
        <c:spPr>
          <a:ln w="12700" cap="flat" cmpd="sng" algn="ctr">
            <a:noFill/>
            <a:prstDash val="solid"/>
            <a:miter lim="400000"/>
          </a:ln>
        </c:spPr>
        <c:txPr>
          <a:bodyPr rot="0" spcFirstLastPara="0" vertOverflow="ellipsis" vert="horz" wrap="square" anchor="ctr" anchorCtr="1"/>
          <a:lstStyle/>
          <a:p>
            <a:pPr>
              <a:defRPr lang="zh-CN" sz="2800" b="0" i="0" u="none" strike="noStrike" kern="1200" baseline="0">
                <a:solidFill>
                  <a:srgbClr val="000000"/>
                </a:solidFill>
                <a:latin typeface="Source Han Sans CN Regular"/>
                <a:ea typeface="+mn-ea"/>
                <a:cs typeface="+mn-cs"/>
              </a:defRPr>
            </a:pPr>
          </a:p>
        </c:txPr>
        <c:crossAx val="2094734552"/>
        <c:crosses val="autoZero"/>
        <c:crossBetween val="between"/>
        <c:majorUnit val="0.5"/>
        <c:minorUnit val="0.25"/>
      </c:valAx>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8496"/>
          <c:y val="0.0639269"/>
          <c:w val="0.626504"/>
          <c:h val="0.896176"/>
        </c:manualLayout>
      </c:layout>
      <c:barChart>
        <c:barDir val="bar"/>
        <c:grouping val="clustered"/>
        <c:varyColors val="0"/>
        <c:ser>
          <c:idx val="0"/>
          <c:order val="0"/>
          <c:tx>
            <c:strRef>
              <c:f>Sheet1!$A$2</c:f>
              <c:strCache>
                <c:ptCount val="1"/>
                <c:pt idx="0">
                  <c:v>时间最长</c:v>
                </c:pt>
              </c:strCache>
            </c:strRef>
          </c:tx>
          <c:spPr>
            <a:solidFill>
              <a:srgbClr val="6559ED"/>
            </a:solidFill>
            <a:ln w="12700" cap="flat">
              <a:noFill/>
              <a:miter lim="400000"/>
            </a:ln>
            <a:effectLst/>
          </c:spPr>
          <c:invertIfNegative val="0"/>
          <c:dPt>
            <c:idx val="0"/>
            <c:invertIfNegative val="1"/>
            <c:bubble3D val="0"/>
          </c:dPt>
          <c:dPt>
            <c:idx val="1"/>
            <c:invertIfNegative val="1"/>
            <c:bubble3D val="0"/>
          </c:dPt>
          <c:dPt>
            <c:idx val="2"/>
            <c:invertIfNegative val="1"/>
            <c:bubble3D val="0"/>
          </c:dPt>
          <c:dPt>
            <c:idx val="3"/>
            <c:invertIfNegative val="1"/>
            <c:bubble3D val="0"/>
          </c:dPt>
          <c:dPt>
            <c:idx val="4"/>
            <c:invertIfNegative val="1"/>
            <c:bubble3D val="0"/>
          </c:dPt>
          <c:dPt>
            <c:idx val="5"/>
            <c:invertIfNegative val="1"/>
            <c:bubble3D val="0"/>
          </c:dPt>
          <c:dLbls>
            <c:dLbl>
              <c:idx val="0"/>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r>
                      <a:rPr lang="en-US" altLang="zh-CN" sz="700"/>
                      <a:t>198</a:t>
                    </a:r>
                    <a:endParaRPr lang="en-US" altLang="zh-CN" sz="700"/>
                  </a:p>
                </c:rich>
              </c:tx>
              <c:numFmt formatCode="#,##0.0" sourceLinked="0"/>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r>
                      <a:rPr lang="en-US" altLang="zh-CN" sz="700"/>
                      <a:t>74</a:t>
                    </a:r>
                    <a:endParaRPr lang="en-US" altLang="zh-CN" sz="700"/>
                  </a:p>
                </c:rich>
              </c:tx>
              <c:numFmt formatCode="#,##0.0" sourceLinked="0"/>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r>
                      <a:rPr lang="en-US" altLang="zh-CN" sz="700"/>
                      <a:t>45</a:t>
                    </a:r>
                    <a:endParaRPr lang="en-US" altLang="zh-CN" sz="700"/>
                  </a:p>
                </c:rich>
              </c:tx>
              <c:numFmt formatCode="#,##0.0" sourceLinked="0"/>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r>
                      <a:rPr lang="en-US" altLang="zh-CN" sz="700"/>
                      <a:t>41</a:t>
                    </a:r>
                    <a:endParaRPr lang="en-US" altLang="zh-CN" sz="700"/>
                  </a:p>
                </c:rich>
              </c:tx>
              <c:numFmt formatCode="#,##0.0" sourceLinked="0"/>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4"/>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r>
                      <a:rPr lang="en-US" altLang="zh-CN" sz="700"/>
                      <a:t>39</a:t>
                    </a:r>
                    <a:endParaRPr lang="en-US" altLang="zh-CN" sz="700"/>
                  </a:p>
                </c:rich>
              </c:tx>
              <c:numFmt formatCode="#,##0.0" sourceLinked="0"/>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5"/>
              <c:layout>
                <c:manualLayout>
                  <c:x val="-0.0757632848558924"/>
                  <c:y val="7.24766616090036e-7"/>
                </c:manualLayout>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r>
                      <a:rPr lang="en-US" altLang="zh-CN" sz="700"/>
                      <a:t>38</a:t>
                    </a:r>
                    <a:endParaRPr lang="en-US" altLang="zh-CN" sz="700"/>
                  </a:p>
                </c:rich>
              </c:tx>
              <c:numFmt formatCode="#,##0.0" sourceLinked="0"/>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174257010219162"/>
                  <c:y val="0"/>
                </c:manualLayout>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r>
                      <a:rPr lang="en-US" altLang="zh-CN" sz="700"/>
                      <a:t>37</a:t>
                    </a:r>
                    <a:endParaRPr lang="en-US" altLang="zh-CN" sz="700"/>
                  </a:p>
                </c:rich>
              </c:tx>
              <c:numFmt formatCode="#,##0.0" sourceLinked="0"/>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in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r>
                      <a:rPr lang="en-US" altLang="zh-CN" sz="700"/>
                      <a:t>28</a:t>
                    </a:r>
                    <a:endParaRPr lang="en-US" altLang="zh-CN" sz="700"/>
                  </a:p>
                </c:rich>
              </c:tx>
              <c:numFmt formatCode="#,##0.0" sourceLinked="0"/>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inEnd"/>
              <c:showLegendKey val="0"/>
              <c:showVal val="1"/>
              <c:showCatName val="0"/>
              <c:showSerName val="0"/>
              <c:showPercent val="0"/>
              <c:showBubbleSize val="0"/>
              <c:extLst>
                <c:ext xmlns:c15="http://schemas.microsoft.com/office/drawing/2012/chart" uri="{CE6537A1-D6FC-4f65-9D91-7224C49458BB}"/>
              </c:extLst>
            </c:dLbl>
            <c:dLbl>
              <c:idx val="8"/>
              <c:layout>
                <c:manualLayout>
                  <c:x val="-0.00446812846715801"/>
                  <c:y val="0"/>
                </c:manualLayout>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r>
                      <a:rPr lang="en-US" altLang="zh-CN" sz="700"/>
                      <a:t>26</a:t>
                    </a:r>
                    <a:endParaRPr lang="en-US" altLang="zh-CN" sz="700"/>
                  </a:p>
                </c:rich>
              </c:tx>
              <c:numFmt formatCode="#,##0.0" sourceLinked="0"/>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inEnd"/>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0.00848944408760022"/>
                  <c:y val="0"/>
                </c:manualLayout>
              </c:layout>
              <c:tx>
                <c:rich>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r>
                      <a:rPr lang="en-US" altLang="zh-CN" sz="700"/>
                      <a:t>23</a:t>
                    </a:r>
                    <a:endParaRPr lang="en-US" altLang="zh-CN" sz="700"/>
                  </a:p>
                </c:rich>
              </c:tx>
              <c:numFmt formatCode="#,##0.0" sourceLinked="0"/>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inEnd"/>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0" vertOverflow="ellipsis" vert="horz" wrap="square" lIns="38100" tIns="19050" rIns="38100" bIns="19050" anchor="ctr" anchorCtr="1"/>
              <a:lstStyle/>
              <a:p>
                <a:pPr>
                  <a:defRPr lang="zh-CN" sz="700" b="0" i="0" u="none" strike="noStrike" kern="1200" baseline="0">
                    <a:solidFill>
                      <a:schemeClr val="bg1"/>
                    </a:solidFill>
                    <a:latin typeface="Times New Roman" panose="02020603050405020304" charset="0"/>
                    <a:ea typeface="Times New Roman" panose="02020603050405020304" charset="0"/>
                    <a:cs typeface="+mn-cs"/>
                  </a:defRPr>
                </a:pP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Sheet1!$B$1:$K$1</c:f>
              <c:strCache>
                <c:ptCount val="10"/>
                <c:pt idx="0">
                  <c:v>Furniture</c:v>
                </c:pt>
                <c:pt idx="1">
                  <c:v>Health</c:v>
                </c:pt>
                <c:pt idx="2">
                  <c:v>Home Appliances</c:v>
                </c:pt>
                <c:pt idx="3">
                  <c:v>Baby &amp; Maternity</c:v>
                </c:pt>
                <c:pt idx="4">
                  <c:v>Books, Magazines &amp; Audio</c:v>
                </c:pt>
                <c:pt idx="5">
                  <c:v>Textiles and soft home furnishings</c:v>
                </c:pt>
                <c:pt idx="6">
                  <c:v>Jewelry &amp; Accessories</c:v>
                </c:pt>
                <c:pt idx="7">
                  <c:v>Tools &amp; Hardware</c:v>
                </c:pt>
                <c:pt idx="8">
                  <c:v>Sports &amp; Outdoor</c:v>
                </c:pt>
                <c:pt idx="9">
                  <c:v>Home Improvement</c:v>
                </c:pt>
              </c:strCache>
            </c:strRef>
          </c:cat>
          <c:val>
            <c:numRef>
              <c:f>Sheet1!$B$2:$K$2</c:f>
              <c:numCache>
                <c:formatCode>0.00_);\(0.00\)</c:formatCode>
                <c:ptCount val="10"/>
                <c:pt idx="0">
                  <c:v>197.9379</c:v>
                </c:pt>
                <c:pt idx="1">
                  <c:v>73.6841</c:v>
                </c:pt>
                <c:pt idx="2">
                  <c:v>45.4133</c:v>
                </c:pt>
                <c:pt idx="3">
                  <c:v>40.8336</c:v>
                </c:pt>
                <c:pt idx="4">
                  <c:v>39.4292</c:v>
                </c:pt>
                <c:pt idx="5">
                  <c:v>37.9736</c:v>
                </c:pt>
                <c:pt idx="6">
                  <c:v>36.9982</c:v>
                </c:pt>
                <c:pt idx="7">
                  <c:v>27.9103</c:v>
                </c:pt>
                <c:pt idx="8">
                  <c:v>26.3615</c:v>
                </c:pt>
                <c:pt idx="9">
                  <c:v>22.9818</c:v>
                </c:pt>
              </c:numCache>
            </c:numRef>
          </c:val>
        </c:ser>
        <c:dLbls>
          <c:showLegendKey val="0"/>
          <c:showVal val="0"/>
          <c:showCatName val="0"/>
          <c:showSerName val="0"/>
          <c:showPercent val="0"/>
          <c:showBubbleSize val="0"/>
        </c:dLbls>
        <c:gapWidth val="60"/>
        <c:overlap val="-100"/>
        <c:axId val="2094734552"/>
        <c:axId val="2094734553"/>
      </c:barChart>
      <c:catAx>
        <c:axId val="2094734552"/>
        <c:scaling>
          <c:orientation val="maxMin"/>
        </c:scaling>
        <c:delete val="0"/>
        <c:axPos val="l"/>
        <c:numFmt formatCode="General" sourceLinked="0"/>
        <c:majorTickMark val="none"/>
        <c:minorTickMark val="none"/>
        <c:tickLblPos val="nextTo"/>
        <c:spPr>
          <a:ln w="12700" cap="flat" cmpd="sng" algn="ctr">
            <a:solidFill>
              <a:srgbClr val="000000"/>
            </a:solidFill>
            <a:prstDash val="solid"/>
            <a:miter lim="400000"/>
          </a:ln>
        </c:spPr>
        <c:txPr>
          <a:bodyPr rot="0" spcFirstLastPara="0" vertOverflow="ellipsis" vert="horz" wrap="square" anchor="ctr" anchorCtr="1"/>
          <a:lstStyle/>
          <a:p>
            <a:pPr>
              <a:defRPr lang="zh-CN" sz="900" b="0" i="0" u="none" strike="noStrike" kern="1200" baseline="0">
                <a:solidFill>
                  <a:schemeClr val="bg1">
                    <a:lumMod val="50000"/>
                  </a:schemeClr>
                </a:solidFill>
                <a:latin typeface="Times New Roman" panose="02020603050405020304" charset="0"/>
                <a:ea typeface="Times New Roman" panose="02020603050405020304" charset="0"/>
                <a:cs typeface="+mn-cs"/>
              </a:defRPr>
            </a:pPr>
          </a:p>
        </c:txPr>
        <c:crossAx val="2094734553"/>
        <c:crosses val="autoZero"/>
        <c:auto val="1"/>
        <c:lblAlgn val="ctr"/>
        <c:lblOffset val="100"/>
        <c:noMultiLvlLbl val="1"/>
      </c:catAx>
      <c:valAx>
        <c:axId val="2094734553"/>
        <c:scaling>
          <c:orientation val="minMax"/>
        </c:scaling>
        <c:delete val="0"/>
        <c:axPos val="t"/>
        <c:numFmt formatCode="General" sourceLinked="0"/>
        <c:majorTickMark val="none"/>
        <c:minorTickMark val="none"/>
        <c:tickLblPos val="none"/>
        <c:spPr>
          <a:ln w="12700" cap="flat" cmpd="sng" algn="ctr">
            <a:noFill/>
            <a:prstDash val="solid"/>
            <a:miter lim="400000"/>
          </a:ln>
        </c:spPr>
        <c:txPr>
          <a:bodyPr rot="0" spcFirstLastPara="0" vertOverflow="ellipsis" vert="horz" wrap="square" anchor="ctr" anchorCtr="1"/>
          <a:lstStyle/>
          <a:p>
            <a:pPr>
              <a:defRPr lang="zh-CN" sz="2800" b="0" i="0" u="none" strike="noStrike" kern="1200" baseline="0">
                <a:solidFill>
                  <a:srgbClr val="000000"/>
                </a:solidFill>
                <a:latin typeface="Source Han Sans CN Regular"/>
                <a:ea typeface="+mn-ea"/>
                <a:cs typeface="+mn-cs"/>
              </a:defRPr>
            </a:pPr>
          </a:p>
        </c:txPr>
        <c:crossAx val="2094734552"/>
        <c:crosses val="autoZero"/>
        <c:crossBetween val="between"/>
        <c:majorUnit val="20"/>
        <c:minorUnit val="10"/>
      </c:valAx>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marL="0" marR="0" indent="0" algn="ctr" defTabSz="914400" rtl="0" eaLnBrk="1" fontAlgn="auto" latinLnBrk="0" hangingPunct="1">
              <a:lnSpc>
                <a:spcPct val="100000"/>
              </a:lnSpc>
              <a:spcBef>
                <a:spcPts val="0"/>
              </a:spcBef>
              <a:spcAft>
                <a:spcPts val="0"/>
              </a:spcAft>
              <a:buClrTx/>
              <a:buSzTx/>
              <a:buFontTx/>
              <a:buNone/>
              <a:defRPr lang="zh-CN" sz="1080" b="0" i="0" u="none" strike="noStrike" kern="1200" spc="0" baseline="0">
                <a:solidFill>
                  <a:schemeClr val="tx1"/>
                </a:solidFill>
                <a:latin typeface="+mn-lt"/>
                <a:ea typeface="+mn-ea"/>
                <a:cs typeface="+mn-cs"/>
              </a:defRPr>
            </a:pPr>
            <a:r>
              <a:rPr lang="zh-CN" altLang="en-US" sz="1080">
                <a:latin typeface="Times New Roman" panose="02020603050405020304" charset="0"/>
                <a:ea typeface="Times New Roman" panose="02020603050405020304" charset="0"/>
              </a:rPr>
              <a:t>Trend chart of the top 5 categories in GMV for the US station (in millions of</a:t>
            </a:r>
            <a:r>
              <a:rPr lang="en-US" altLang="zh-CN" sz="1080">
                <a:latin typeface="Times New Roman" panose="02020603050405020304" charset="0"/>
                <a:ea typeface="Times New Roman" panose="02020603050405020304" charset="0"/>
              </a:rPr>
              <a:t> </a:t>
            </a:r>
            <a:r>
              <a:rPr lang="zh-CN" altLang="en-US" sz="1080">
                <a:latin typeface="Times New Roman" panose="02020603050405020304" charset="0"/>
                <a:ea typeface="Times New Roman" panose="02020603050405020304" charset="0"/>
              </a:rPr>
              <a:t>dollars)</a:t>
            </a:r>
            <a:endParaRPr lang="zh-CN" altLang="en-US" sz="1080">
              <a:latin typeface="Times New Roman" panose="02020603050405020304" charset="0"/>
              <a:ea typeface="Times New Roman" panose="02020603050405020304" charset="0"/>
            </a:endParaRPr>
          </a:p>
        </c:rich>
      </c:tx>
      <c:layout/>
      <c:overlay val="0"/>
      <c:spPr>
        <a:noFill/>
        <a:ln>
          <a:noFill/>
        </a:ln>
        <a:effectLst/>
      </c:spPr>
    </c:title>
    <c:autoTitleDeleted val="0"/>
    <c:plotArea>
      <c:layout/>
      <c:lineChart>
        <c:grouping val="standard"/>
        <c:varyColors val="0"/>
        <c:ser>
          <c:idx val="0"/>
          <c:order val="0"/>
          <c:tx>
            <c:strRef>
              <c:f>Sheet1!$A$2</c:f>
              <c:strCache>
                <c:ptCount val="1"/>
                <c:pt idx="0">
                  <c:v>Personal care &amp; Beauty</c:v>
                </c:pt>
              </c:strCache>
            </c:strRef>
          </c:tx>
          <c:spPr>
            <a:ln w="25400" cap="rnd" cmpd="sng">
              <a:solidFill>
                <a:srgbClr val="6559ED"/>
              </a:solidFill>
              <a:round/>
              <a:tailEnd type="none"/>
            </a:ln>
            <a:effectLst/>
          </c:spPr>
          <c:marker>
            <c:symbol val="none"/>
          </c:marker>
          <c:dLbls>
            <c:delete val="1"/>
          </c:dLbls>
          <c:cat>
            <c:strRef>
              <c:f>Sheet1!$B$1:$J$1</c:f>
              <c:strCache>
                <c:ptCount val="9"/>
                <c:pt idx="0" c:formatCode="@">
                  <c:v>23-07</c:v>
                </c:pt>
                <c:pt idx="1" c:formatCode="@">
                  <c:v>23-08</c:v>
                </c:pt>
                <c:pt idx="2" c:formatCode="@">
                  <c:v>23-09</c:v>
                </c:pt>
                <c:pt idx="3" c:formatCode="@">
                  <c:v>23-10</c:v>
                </c:pt>
                <c:pt idx="4" c:formatCode="@">
                  <c:v>23-11</c:v>
                </c:pt>
                <c:pt idx="5" c:formatCode="@">
                  <c:v>23-12</c:v>
                </c:pt>
                <c:pt idx="6" c:formatCode="@">
                  <c:v>24-01</c:v>
                </c:pt>
                <c:pt idx="7" c:formatCode="@">
                  <c:v>24-02</c:v>
                </c:pt>
                <c:pt idx="8" c:formatCode="@">
                  <c:v>24-03</c:v>
                </c:pt>
              </c:strCache>
            </c:strRef>
          </c:cat>
          <c:val>
            <c:numRef>
              <c:f>Sheet1!$B$2:$J$2</c:f>
              <c:numCache>
                <c:formatCode>General</c:formatCode>
                <c:ptCount val="9"/>
                <c:pt idx="0">
                  <c:v>6.01</c:v>
                </c:pt>
                <c:pt idx="1">
                  <c:v>22.85</c:v>
                </c:pt>
                <c:pt idx="2">
                  <c:v>34.16</c:v>
                </c:pt>
                <c:pt idx="3">
                  <c:v>41.66</c:v>
                </c:pt>
                <c:pt idx="4">
                  <c:v>93.92</c:v>
                </c:pt>
                <c:pt idx="5">
                  <c:v>65.76</c:v>
                </c:pt>
                <c:pt idx="6">
                  <c:v>68.81</c:v>
                </c:pt>
                <c:pt idx="7">
                  <c:v>76.97</c:v>
                </c:pt>
                <c:pt idx="8">
                  <c:v>86.83</c:v>
                </c:pt>
              </c:numCache>
            </c:numRef>
          </c:val>
          <c:smooth val="1"/>
        </c:ser>
        <c:ser>
          <c:idx val="1"/>
          <c:order val="1"/>
          <c:tx>
            <c:strRef>
              <c:f>Sheet1!$A$3</c:f>
              <c:strCache>
                <c:ptCount val="1"/>
                <c:pt idx="0">
                  <c:v>Womenswear &amp; Underwear</c:v>
                </c:pt>
              </c:strCache>
            </c:strRef>
          </c:tx>
          <c:spPr>
            <a:ln w="25400" cap="rnd">
              <a:solidFill>
                <a:srgbClr val="A955FE"/>
              </a:solidFill>
              <a:round/>
              <a:tailEnd type="none"/>
            </a:ln>
            <a:effectLst/>
          </c:spPr>
          <c:marker>
            <c:symbol val="none"/>
          </c:marker>
          <c:dLbls>
            <c:delete val="1"/>
          </c:dLbls>
          <c:cat>
            <c:strRef>
              <c:f>Sheet1!$B$1:$J$1</c:f>
              <c:strCache>
                <c:ptCount val="9"/>
                <c:pt idx="0" c:formatCode="@">
                  <c:v>23-07</c:v>
                </c:pt>
                <c:pt idx="1" c:formatCode="@">
                  <c:v>23-08</c:v>
                </c:pt>
                <c:pt idx="2" c:formatCode="@">
                  <c:v>23-09</c:v>
                </c:pt>
                <c:pt idx="3" c:formatCode="@">
                  <c:v>23-10</c:v>
                </c:pt>
                <c:pt idx="4" c:formatCode="@">
                  <c:v>23-11</c:v>
                </c:pt>
                <c:pt idx="5" c:formatCode="@">
                  <c:v>23-12</c:v>
                </c:pt>
                <c:pt idx="6" c:formatCode="@">
                  <c:v>24-01</c:v>
                </c:pt>
                <c:pt idx="7" c:formatCode="@">
                  <c:v>24-02</c:v>
                </c:pt>
                <c:pt idx="8" c:formatCode="@">
                  <c:v>24-03</c:v>
                </c:pt>
              </c:strCache>
            </c:strRef>
          </c:cat>
          <c:val>
            <c:numRef>
              <c:f>Sheet1!$B$3:$J$3</c:f>
              <c:numCache>
                <c:formatCode>General</c:formatCode>
                <c:ptCount val="9"/>
                <c:pt idx="0">
                  <c:v>6.01</c:v>
                </c:pt>
                <c:pt idx="1">
                  <c:v>12.58</c:v>
                </c:pt>
                <c:pt idx="2">
                  <c:v>19.19</c:v>
                </c:pt>
                <c:pt idx="3">
                  <c:v>26.42</c:v>
                </c:pt>
                <c:pt idx="4">
                  <c:v>43.22</c:v>
                </c:pt>
                <c:pt idx="5">
                  <c:v>39.06</c:v>
                </c:pt>
                <c:pt idx="6">
                  <c:v>45.78</c:v>
                </c:pt>
                <c:pt idx="7">
                  <c:v>40.27</c:v>
                </c:pt>
                <c:pt idx="8">
                  <c:v>44.67</c:v>
                </c:pt>
              </c:numCache>
            </c:numRef>
          </c:val>
          <c:smooth val="1"/>
        </c:ser>
        <c:ser>
          <c:idx val="2"/>
          <c:order val="2"/>
          <c:tx>
            <c:strRef>
              <c:f>Sheet1!$A$4</c:f>
              <c:strCache>
                <c:ptCount val="1"/>
                <c:pt idx="0">
                  <c:v>Collections</c:v>
                </c:pt>
              </c:strCache>
            </c:strRef>
          </c:tx>
          <c:spPr>
            <a:ln w="25400" cap="rnd">
              <a:solidFill>
                <a:srgbClr val="A39AFA"/>
              </a:solidFill>
              <a:round/>
            </a:ln>
            <a:effectLst/>
          </c:spPr>
          <c:marker>
            <c:symbol val="none"/>
          </c:marker>
          <c:dLbls>
            <c:delete val="1"/>
          </c:dLbls>
          <c:cat>
            <c:strRef>
              <c:f>Sheet1!$B$1:$J$1</c:f>
              <c:strCache>
                <c:ptCount val="9"/>
                <c:pt idx="0" c:formatCode="@">
                  <c:v>23-07</c:v>
                </c:pt>
                <c:pt idx="1" c:formatCode="@">
                  <c:v>23-08</c:v>
                </c:pt>
                <c:pt idx="2" c:formatCode="@">
                  <c:v>23-09</c:v>
                </c:pt>
                <c:pt idx="3" c:formatCode="@">
                  <c:v>23-10</c:v>
                </c:pt>
                <c:pt idx="4" c:formatCode="@">
                  <c:v>23-11</c:v>
                </c:pt>
                <c:pt idx="5" c:formatCode="@">
                  <c:v>23-12</c:v>
                </c:pt>
                <c:pt idx="6" c:formatCode="@">
                  <c:v>24-01</c:v>
                </c:pt>
                <c:pt idx="7" c:formatCode="@">
                  <c:v>24-02</c:v>
                </c:pt>
                <c:pt idx="8" c:formatCode="@">
                  <c:v>24-03</c:v>
                </c:pt>
              </c:strCache>
            </c:strRef>
          </c:cat>
          <c:val>
            <c:numRef>
              <c:f>Sheet1!$B$4:$J$4</c:f>
              <c:numCache>
                <c:formatCode>General</c:formatCode>
                <c:ptCount val="9"/>
                <c:pt idx="0">
                  <c:v>2.02</c:v>
                </c:pt>
                <c:pt idx="1">
                  <c:v>3.04</c:v>
                </c:pt>
                <c:pt idx="2">
                  <c:v>7.71</c:v>
                </c:pt>
                <c:pt idx="3">
                  <c:v>9.03</c:v>
                </c:pt>
                <c:pt idx="4">
                  <c:v>18.51</c:v>
                </c:pt>
                <c:pt idx="5">
                  <c:v>24.98</c:v>
                </c:pt>
                <c:pt idx="6">
                  <c:v>34.18</c:v>
                </c:pt>
                <c:pt idx="7">
                  <c:v>40.48</c:v>
                </c:pt>
                <c:pt idx="8">
                  <c:v>37.11</c:v>
                </c:pt>
              </c:numCache>
            </c:numRef>
          </c:val>
          <c:smooth val="1"/>
        </c:ser>
        <c:ser>
          <c:idx val="3"/>
          <c:order val="3"/>
          <c:tx>
            <c:strRef>
              <c:f>Sheet1!$A$5</c:f>
              <c:strCache>
                <c:ptCount val="1"/>
                <c:pt idx="0">
                  <c:v>Phones &amp; Electronics</c:v>
                </c:pt>
              </c:strCache>
            </c:strRef>
          </c:tx>
          <c:spPr>
            <a:ln w="25400" cap="rnd" cmpd="sng">
              <a:solidFill>
                <a:schemeClr val="accent4"/>
              </a:solidFill>
              <a:prstDash val="solid"/>
              <a:round/>
            </a:ln>
            <a:effectLst/>
          </c:spPr>
          <c:marker>
            <c:symbol val="none"/>
          </c:marker>
          <c:dLbls>
            <c:delete val="1"/>
          </c:dLbls>
          <c:cat>
            <c:strRef>
              <c:f>Sheet1!$B$1:$J$1</c:f>
              <c:strCache>
                <c:ptCount val="9"/>
                <c:pt idx="0" c:formatCode="@">
                  <c:v>23-07</c:v>
                </c:pt>
                <c:pt idx="1" c:formatCode="@">
                  <c:v>23-08</c:v>
                </c:pt>
                <c:pt idx="2" c:formatCode="@">
                  <c:v>23-09</c:v>
                </c:pt>
                <c:pt idx="3" c:formatCode="@">
                  <c:v>23-10</c:v>
                </c:pt>
                <c:pt idx="4" c:formatCode="@">
                  <c:v>23-11</c:v>
                </c:pt>
                <c:pt idx="5" c:formatCode="@">
                  <c:v>23-12</c:v>
                </c:pt>
                <c:pt idx="6" c:formatCode="@">
                  <c:v>24-01</c:v>
                </c:pt>
                <c:pt idx="7" c:formatCode="@">
                  <c:v>24-02</c:v>
                </c:pt>
                <c:pt idx="8" c:formatCode="@">
                  <c:v>24-03</c:v>
                </c:pt>
              </c:strCache>
            </c:strRef>
          </c:cat>
          <c:val>
            <c:numRef>
              <c:f>Sheet1!$B$5:$J$5</c:f>
              <c:numCache>
                <c:formatCode>General</c:formatCode>
                <c:ptCount val="9"/>
                <c:pt idx="0">
                  <c:v>2.09</c:v>
                </c:pt>
                <c:pt idx="1">
                  <c:v>4.52</c:v>
                </c:pt>
                <c:pt idx="2">
                  <c:v>7.25</c:v>
                </c:pt>
                <c:pt idx="3">
                  <c:v>13.11</c:v>
                </c:pt>
                <c:pt idx="4">
                  <c:v>28.88</c:v>
                </c:pt>
                <c:pt idx="5">
                  <c:v>22.25</c:v>
                </c:pt>
                <c:pt idx="6">
                  <c:v>21.37</c:v>
                </c:pt>
                <c:pt idx="7">
                  <c:v>23.53</c:v>
                </c:pt>
                <c:pt idx="8">
                  <c:v>29.5</c:v>
                </c:pt>
              </c:numCache>
            </c:numRef>
          </c:val>
          <c:smooth val="1"/>
        </c:ser>
        <c:ser>
          <c:idx val="4"/>
          <c:order val="4"/>
          <c:tx>
            <c:strRef>
              <c:f>Sheet1!$A$6</c:f>
              <c:strCache>
                <c:ptCount val="1"/>
                <c:pt idx="0">
                  <c:v>Sports &amp; outdoor</c:v>
                </c:pt>
              </c:strCache>
            </c:strRef>
          </c:tx>
          <c:spPr>
            <a:ln w="25400" cap="rnd" cmpd="sng">
              <a:solidFill>
                <a:srgbClr val="CEDCFF"/>
              </a:solidFill>
              <a:prstDash val="solid"/>
              <a:round/>
            </a:ln>
            <a:effectLst/>
          </c:spPr>
          <c:marker>
            <c:symbol val="none"/>
          </c:marker>
          <c:dLbls>
            <c:delete val="1"/>
          </c:dLbls>
          <c:cat>
            <c:strRef>
              <c:f>Sheet1!$B$1:$J$1</c:f>
              <c:strCache>
                <c:ptCount val="9"/>
                <c:pt idx="0" c:formatCode="@">
                  <c:v>23-07</c:v>
                </c:pt>
                <c:pt idx="1" c:formatCode="@">
                  <c:v>23-08</c:v>
                </c:pt>
                <c:pt idx="2" c:formatCode="@">
                  <c:v>23-09</c:v>
                </c:pt>
                <c:pt idx="3" c:formatCode="@">
                  <c:v>23-10</c:v>
                </c:pt>
                <c:pt idx="4" c:formatCode="@">
                  <c:v>23-11</c:v>
                </c:pt>
                <c:pt idx="5" c:formatCode="@">
                  <c:v>23-12</c:v>
                </c:pt>
                <c:pt idx="6" c:formatCode="@">
                  <c:v>24-01</c:v>
                </c:pt>
                <c:pt idx="7" c:formatCode="@">
                  <c:v>24-02</c:v>
                </c:pt>
                <c:pt idx="8" c:formatCode="@">
                  <c:v>24-03</c:v>
                </c:pt>
              </c:strCache>
            </c:strRef>
          </c:cat>
          <c:val>
            <c:numRef>
              <c:f>Sheet1!$B$6:$J$6</c:f>
              <c:numCache>
                <c:formatCode>General</c:formatCode>
                <c:ptCount val="9"/>
                <c:pt idx="0">
                  <c:v>0.85</c:v>
                </c:pt>
                <c:pt idx="1">
                  <c:v>2.58</c:v>
                </c:pt>
                <c:pt idx="2">
                  <c:v>4.36</c:v>
                </c:pt>
                <c:pt idx="3">
                  <c:v>7.92</c:v>
                </c:pt>
                <c:pt idx="4">
                  <c:v>27.23</c:v>
                </c:pt>
                <c:pt idx="5">
                  <c:v>24.94</c:v>
                </c:pt>
                <c:pt idx="6">
                  <c:v>25.66</c:v>
                </c:pt>
                <c:pt idx="7">
                  <c:v>23.49</c:v>
                </c:pt>
                <c:pt idx="8">
                  <c:v>27.02</c:v>
                </c:pt>
              </c:numCache>
            </c:numRef>
          </c:val>
          <c:smooth val="1"/>
        </c:ser>
        <c:dLbls>
          <c:showLegendKey val="0"/>
          <c:showVal val="0"/>
          <c:showCatName val="0"/>
          <c:showSerName val="0"/>
          <c:showPercent val="0"/>
          <c:showBubbleSize val="0"/>
        </c:dLbls>
        <c:marker val="0"/>
        <c:smooth val="1"/>
        <c:axId val="2094734552"/>
        <c:axId val="2094734553"/>
      </c:lineChart>
      <c:catAx>
        <c:axId val="2094734552"/>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2094734553"/>
        <c:crosses val="autoZero"/>
        <c:auto val="1"/>
        <c:lblAlgn val="ctr"/>
        <c:lblOffset val="100"/>
        <c:noMultiLvlLbl val="0"/>
      </c:catAx>
      <c:valAx>
        <c:axId val="2094734553"/>
        <c:scaling>
          <c:orientation val="minMax"/>
        </c:scaling>
        <c:delete val="0"/>
        <c:axPos val="l"/>
        <c:majorGridlines>
          <c:spPr>
            <a:ln w="15875" cap="flat" cmpd="sng" algn="ctr">
              <a:solidFill>
                <a:schemeClr val="bg1">
                  <a:lumMod val="95000"/>
                </a:schemeClr>
              </a:solidFill>
              <a:prstDash val="solid"/>
              <a:round/>
            </a:ln>
            <a:effectLst/>
          </c:spPr>
        </c:majorGridlines>
        <c:numFmt formatCode="General" sourceLinked="1"/>
        <c:majorTickMark val="out"/>
        <c:minorTickMark val="none"/>
        <c:tickLblPos val="nextTo"/>
        <c:spPr>
          <a:noFill/>
          <a:ln w="9525" cap="flat" cmpd="sng" algn="ctr">
            <a:no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2094734552"/>
        <c:crosses val="autoZero"/>
        <c:crossBetween val="between"/>
      </c:valAx>
      <c:spPr>
        <a:noFill/>
        <a:ln>
          <a:noFill/>
        </a:ln>
        <a:effectLst/>
      </c:spPr>
    </c:plotArea>
    <c:legend>
      <c:legendPos val="r"/>
      <c:legendEntry>
        <c:idx val="0"/>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Entry>
      <c:legendEntry>
        <c:idx val="1"/>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Entry>
      <c:legendEntry>
        <c:idx val="2"/>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Entry>
      <c:legendEntry>
        <c:idx val="3"/>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Entry>
      <c:legendEntry>
        <c:idx val="4"/>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Entry>
      <c:layout/>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noFill/>
      <a:round/>
    </a:ln>
    <a:effectLst/>
  </c:spPr>
  <c:txPr>
    <a:bodyPr/>
    <a:lstStyle/>
    <a:p>
      <a:pPr>
        <a:defRPr lang="zh-CN" sz="900"/>
      </a:pP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pivotSource>
    <c:name>[Q1数据汇总.xlsx]Sheet5!数据透视表3</c:name>
    <c:fmtId val="-1"/>
  </c:pivotSource>
  <c:chart>
    <c:title>
      <c:tx>
        <c:rich>
          <a:bodyPr rot="0" spcFirstLastPara="0" vertOverflow="ellipsis" vert="horz" wrap="square" anchor="ctr" anchorCtr="1"/>
          <a:lstStyle/>
          <a:p>
            <a:pPr defTabSz="914400">
              <a:defRPr lang="zh-CN" sz="960" b="1" i="0" u="none" strike="noStrike" kern="1200" spc="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zh-CN" altLang="en-US" sz="960" b="1">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Top 15 categories by GMV in the US station in Q1 2024 (</a:t>
            </a:r>
            <a:r>
              <a:rPr lang="en-US" altLang="zh-CN" sz="960" b="1">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10K</a:t>
            </a:r>
            <a:r>
              <a:rPr lang="zh-CN" altLang="en-US" sz="960" b="1">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dollars)</a:t>
            </a:r>
            <a:endParaRPr lang="zh-CN" altLang="en-US" sz="960" b="1">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manualLayout>
          <c:xMode val="edge"/>
          <c:yMode val="edge"/>
          <c:x val="0.173865856305622"/>
          <c:y val="0.0228994490358127"/>
        </c:manualLayout>
      </c:layout>
      <c:overlay val="0"/>
      <c:spPr>
        <a:noFill/>
        <a:ln>
          <a:noFill/>
        </a:ln>
        <a:effectLst/>
      </c:spPr>
    </c:title>
    <c:autoTitleDeleted val="0"/>
    <c:plotArea>
      <c:layout>
        <c:manualLayout>
          <c:layoutTarget val="inner"/>
          <c:xMode val="edge"/>
          <c:yMode val="edge"/>
          <c:x val="0.0796830909485566"/>
          <c:y val="0.12568870523416"/>
          <c:w val="0.700434121988279"/>
          <c:h val="0.797830578512397"/>
        </c:manualLayout>
      </c:layout>
      <c:barChart>
        <c:barDir val="col"/>
        <c:grouping val="clustered"/>
        <c:varyColors val="0"/>
        <c:ser>
          <c:idx val="0"/>
          <c:order val="0"/>
          <c:tx>
            <c:strRef>
              <c:f>[Q1数据汇总.xlsx]Sheet5!$B$3:$B$4</c:f>
              <c:strCache>
                <c:ptCount val="1"/>
                <c:pt idx="0">
                  <c:v>护理和美容</c:v>
                </c:pt>
              </c:strCache>
            </c:strRef>
          </c:tx>
          <c:spPr>
            <a:solidFill>
              <a:srgbClr val="6559ED"/>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[Q1数据汇总.xlsx]Sheet5!$B$5:$B$8</c:f>
              <c:numCache>
                <c:formatCode>General</c:formatCode>
                <c:ptCount val="3"/>
                <c:pt idx="0">
                  <c:v>6881.3</c:v>
                </c:pt>
                <c:pt idx="1">
                  <c:v>7697.1</c:v>
                </c:pt>
                <c:pt idx="2">
                  <c:v>8683.2</c:v>
                </c:pt>
              </c:numCache>
            </c:numRef>
          </c:val>
        </c:ser>
        <c:ser>
          <c:idx val="1"/>
          <c:order val="1"/>
          <c:tx>
            <c:strRef>
              <c:f>[Q1数据汇总.xlsx]Sheet5!$C$3:$C$4</c:f>
              <c:strCache>
                <c:ptCount val="1"/>
                <c:pt idx="0">
                  <c:v>女士服装</c:v>
                </c:pt>
              </c:strCache>
            </c:strRef>
          </c:tx>
          <c:spPr>
            <a:solidFill>
              <a:srgbClr val="A955FE"/>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[Q1数据汇总.xlsx]Sheet5!$C$5:$C$8</c:f>
              <c:numCache>
                <c:formatCode>General</c:formatCode>
                <c:ptCount val="3"/>
                <c:pt idx="0">
                  <c:v>4578.5</c:v>
                </c:pt>
                <c:pt idx="1">
                  <c:v>4027.2</c:v>
                </c:pt>
                <c:pt idx="2">
                  <c:v>4466.8</c:v>
                </c:pt>
              </c:numCache>
            </c:numRef>
          </c:val>
        </c:ser>
        <c:ser>
          <c:idx val="2"/>
          <c:order val="2"/>
          <c:tx>
            <c:strRef>
              <c:f>[Q1数据汇总.xlsx]Sheet5!$D$3:$D$4</c:f>
              <c:strCache>
                <c:ptCount val="1"/>
                <c:pt idx="0">
                  <c:v>收藏</c:v>
                </c:pt>
              </c:strCache>
            </c:strRef>
          </c:tx>
          <c:spPr>
            <a:solidFill>
              <a:srgbClr val="A39AFA"/>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[Q1数据汇总.xlsx]Sheet5!$D$5:$D$8</c:f>
              <c:numCache>
                <c:formatCode>General</c:formatCode>
                <c:ptCount val="3"/>
                <c:pt idx="0">
                  <c:v>3418.2</c:v>
                </c:pt>
                <c:pt idx="1">
                  <c:v>4047.8</c:v>
                </c:pt>
                <c:pt idx="2">
                  <c:v>3711.3</c:v>
                </c:pt>
              </c:numCache>
            </c:numRef>
          </c:val>
        </c:ser>
        <c:ser>
          <c:idx val="3"/>
          <c:order val="3"/>
          <c:tx>
            <c:strRef>
              <c:f>[Q1数据汇总.xlsx]Sheet5!$E$3:$E$4</c:f>
              <c:strCache>
                <c:ptCount val="1"/>
                <c:pt idx="0">
                  <c:v>健康</c:v>
                </c:pt>
              </c:strCache>
            </c:strRef>
          </c:tx>
          <c:spPr>
            <a:solidFill>
              <a:srgbClr val="C4F4FE"/>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[Q1数据汇总.xlsx]Sheet5!$E$5:$E$8</c:f>
              <c:numCache>
                <c:formatCode>General</c:formatCode>
                <c:ptCount val="3"/>
                <c:pt idx="0">
                  <c:v>2249.1</c:v>
                </c:pt>
                <c:pt idx="1">
                  <c:v>2476</c:v>
                </c:pt>
                <c:pt idx="2">
                  <c:v>3389</c:v>
                </c:pt>
              </c:numCache>
            </c:numRef>
          </c:val>
        </c:ser>
        <c:ser>
          <c:idx val="4"/>
          <c:order val="4"/>
          <c:tx>
            <c:strRef>
              <c:f>[Q1数据汇总.xlsx]Sheet5!$F$3:$F$4</c:f>
              <c:strCache>
                <c:ptCount val="1"/>
                <c:pt idx="0">
                  <c:v>运动和户外</c:v>
                </c:pt>
              </c:strCache>
            </c:strRef>
          </c:tx>
          <c:spPr>
            <a:solidFill>
              <a:srgbClr val="04D3FA"/>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[Q1数据汇总.xlsx]Sheet5!$F$5:$F$8</c:f>
              <c:numCache>
                <c:formatCode>General</c:formatCode>
                <c:ptCount val="3"/>
                <c:pt idx="0">
                  <c:v>2566.5</c:v>
                </c:pt>
                <c:pt idx="1">
                  <c:v>2348.5</c:v>
                </c:pt>
                <c:pt idx="2">
                  <c:v>2701.9</c:v>
                </c:pt>
              </c:numCache>
            </c:numRef>
          </c:val>
        </c:ser>
        <c:ser>
          <c:idx val="5"/>
          <c:order val="5"/>
          <c:tx>
            <c:strRef>
              <c:f>[Q1数据汇总.xlsx]Sheet5!$G$3:$G$4</c:f>
              <c:strCache>
                <c:ptCount val="1"/>
                <c:pt idx="0">
                  <c:v>手机和电子产品</c:v>
                </c:pt>
              </c:strCache>
            </c:strRef>
          </c:tx>
          <c:spPr>
            <a:solidFill>
              <a:srgbClr val="DEDEFC"/>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[Q1数据汇总.xlsx]Sheet5!$G$5:$G$8</c:f>
              <c:numCache>
                <c:formatCode>General</c:formatCode>
                <c:ptCount val="3"/>
                <c:pt idx="0">
                  <c:v>2137.3</c:v>
                </c:pt>
                <c:pt idx="1">
                  <c:v>2353.4</c:v>
                </c:pt>
                <c:pt idx="2">
                  <c:v>2949.6</c:v>
                </c:pt>
              </c:numCache>
            </c:numRef>
          </c:val>
        </c:ser>
        <c:ser>
          <c:idx val="6"/>
          <c:order val="6"/>
          <c:tx>
            <c:strRef>
              <c:f>[Q1数据汇总.xlsx]Sheet5!$H$3:$H$4</c:f>
              <c:strCache>
                <c:ptCount val="1"/>
                <c:pt idx="0">
                  <c:v>时尚配饰</c:v>
                </c:pt>
              </c:strCache>
            </c:strRef>
          </c:tx>
          <c:spPr>
            <a:solidFill>
              <a:srgbClr val="B9B4FB"/>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[Q1数据汇总.xlsx]Sheet5!$H$5:$H$8</c:f>
              <c:numCache>
                <c:formatCode>General</c:formatCode>
                <c:ptCount val="3"/>
                <c:pt idx="0">
                  <c:v>1230.5</c:v>
                </c:pt>
                <c:pt idx="1">
                  <c:v>1479.5</c:v>
                </c:pt>
                <c:pt idx="2">
                  <c:v>1725.9</c:v>
                </c:pt>
              </c:numCache>
            </c:numRef>
          </c:val>
        </c:ser>
        <c:ser>
          <c:idx val="7"/>
          <c:order val="7"/>
          <c:tx>
            <c:strRef>
              <c:f>[Q1数据汇总.xlsx]Sheet5!$I$3:$I$4</c:f>
              <c:strCache>
                <c:ptCount val="1"/>
                <c:pt idx="0">
                  <c:v>家居用品</c:v>
                </c:pt>
              </c:strCache>
            </c:strRef>
          </c:tx>
          <c:spPr>
            <a:solidFill>
              <a:srgbClr val="E4E1FF"/>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[Q1数据汇总.xlsx]Sheet5!$I$5:$I$8</c:f>
              <c:numCache>
                <c:formatCode>General</c:formatCode>
                <c:ptCount val="3"/>
                <c:pt idx="0">
                  <c:v>1109.4</c:v>
                </c:pt>
                <c:pt idx="1">
                  <c:v>1497.6</c:v>
                </c:pt>
                <c:pt idx="2">
                  <c:v>1557.4</c:v>
                </c:pt>
              </c:numCache>
            </c:numRef>
          </c:val>
        </c:ser>
        <c:ser>
          <c:idx val="8"/>
          <c:order val="8"/>
          <c:tx>
            <c:strRef>
              <c:f>[Q1数据汇总.xlsx]Sheet5!$J$3:$J$4</c:f>
              <c:strCache>
                <c:ptCount val="1"/>
                <c:pt idx="0">
                  <c:v>家用电器</c:v>
                </c:pt>
              </c:strCache>
            </c:strRef>
          </c:tx>
          <c:spPr>
            <a:solidFill>
              <a:srgbClr val="DDDDFE"/>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[Q1数据汇总.xlsx]Sheet5!$J$5:$J$8</c:f>
              <c:numCache>
                <c:formatCode>General</c:formatCode>
                <c:ptCount val="3"/>
                <c:pt idx="0">
                  <c:v>1191.1</c:v>
                </c:pt>
                <c:pt idx="1">
                  <c:v>1253.8</c:v>
                </c:pt>
                <c:pt idx="2">
                  <c:v>1673.7</c:v>
                </c:pt>
              </c:numCache>
            </c:numRef>
          </c:val>
        </c:ser>
        <c:ser>
          <c:idx val="9"/>
          <c:order val="9"/>
          <c:tx>
            <c:strRef>
              <c:f>[Q1数据汇总.xlsx]Sheet5!$K$3:$K$4</c:f>
              <c:strCache>
                <c:ptCount val="1"/>
                <c:pt idx="0">
                  <c:v>食品与饮料</c:v>
                </c:pt>
              </c:strCache>
            </c:strRef>
          </c:tx>
          <c:spPr>
            <a:solidFill>
              <a:schemeClr val="accent2">
                <a:lumMod val="60000"/>
                <a:lumOff val="40000"/>
              </a:schemeClr>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[Q1数据汇总.xlsx]Sheet5!$K$5:$K$8</c:f>
              <c:numCache>
                <c:formatCode>General</c:formatCode>
                <c:ptCount val="3"/>
                <c:pt idx="0">
                  <c:v>1223.3</c:v>
                </c:pt>
                <c:pt idx="1">
                  <c:v>1338</c:v>
                </c:pt>
                <c:pt idx="2">
                  <c:v>1314.7</c:v>
                </c:pt>
              </c:numCache>
            </c:numRef>
          </c:val>
        </c:ser>
        <c:ser>
          <c:idx val="10"/>
          <c:order val="10"/>
          <c:tx>
            <c:strRef>
              <c:f>[Q1数据汇总.xlsx]Sheet5!$L$3:$L$4</c:f>
              <c:strCache>
                <c:ptCount val="1"/>
                <c:pt idx="0">
                  <c:v>厨房用具</c:v>
                </c:pt>
              </c:strCache>
            </c:strRef>
          </c:tx>
          <c:spPr>
            <a:solidFill>
              <a:schemeClr val="accent1">
                <a:lumMod val="60000"/>
                <a:lumOff val="40000"/>
              </a:schemeClr>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[Q1数据汇总.xlsx]Sheet5!$L$5:$L$8</c:f>
              <c:numCache>
                <c:formatCode>General</c:formatCode>
                <c:ptCount val="3"/>
                <c:pt idx="0">
                  <c:v>1020.1</c:v>
                </c:pt>
                <c:pt idx="1">
                  <c:v>970.3</c:v>
                </c:pt>
                <c:pt idx="2">
                  <c:v>1080.6</c:v>
                </c:pt>
              </c:numCache>
            </c:numRef>
          </c:val>
        </c:ser>
        <c:ser>
          <c:idx val="11"/>
          <c:order val="11"/>
          <c:tx>
            <c:strRef>
              <c:f>[Q1数据汇总.xlsx]Sheet5!$M$3:$M$4</c:f>
              <c:strCache>
                <c:ptCount val="1"/>
                <c:pt idx="0">
                  <c:v>男士服装</c:v>
                </c:pt>
              </c:strCache>
            </c:strRef>
          </c:tx>
          <c:spPr>
            <a:solidFill>
              <a:schemeClr val="accent6">
                <a:lumMod val="60000"/>
                <a:lumOff val="40000"/>
              </a:schemeClr>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[Q1数据汇总.xlsx]Sheet5!$M$5:$M$8</c:f>
              <c:numCache>
                <c:formatCode>General</c:formatCode>
                <c:ptCount val="3"/>
                <c:pt idx="0">
                  <c:v>919.2</c:v>
                </c:pt>
                <c:pt idx="1">
                  <c:v>1020</c:v>
                </c:pt>
                <c:pt idx="2">
                  <c:v>1089.3</c:v>
                </c:pt>
              </c:numCache>
            </c:numRef>
          </c:val>
        </c:ser>
        <c:ser>
          <c:idx val="12"/>
          <c:order val="12"/>
          <c:tx>
            <c:strRef>
              <c:f>[Q1数据汇总.xlsx]Sheet5!$N$3:$N$4</c:f>
              <c:strCache>
                <c:ptCount val="1"/>
                <c:pt idx="0">
                  <c:v>汽车和摩托车</c:v>
                </c:pt>
              </c:strCache>
            </c:strRef>
          </c:tx>
          <c:spPr>
            <a:solidFill>
              <a:schemeClr val="accent4">
                <a:lumMod val="60000"/>
                <a:lumOff val="40000"/>
              </a:schemeClr>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[Q1数据汇总.xlsx]Sheet5!$N$5:$N$8</c:f>
              <c:numCache>
                <c:formatCode>General</c:formatCode>
                <c:ptCount val="3"/>
                <c:pt idx="0">
                  <c:v>751.4</c:v>
                </c:pt>
                <c:pt idx="1">
                  <c:v>915.8</c:v>
                </c:pt>
                <c:pt idx="2">
                  <c:v>1080.5</c:v>
                </c:pt>
              </c:numCache>
            </c:numRef>
          </c:val>
        </c:ser>
        <c:ser>
          <c:idx val="13"/>
          <c:order val="13"/>
          <c:tx>
            <c:strRef>
              <c:f>[Q1数据汇总.xlsx]Sheet5!$O$3:$O$4</c:f>
              <c:strCache>
                <c:ptCount val="1"/>
                <c:pt idx="0">
                  <c:v>箱包</c:v>
                </c:pt>
              </c:strCache>
            </c:strRef>
          </c:tx>
          <c:spPr>
            <a:solidFill>
              <a:schemeClr val="accent2">
                <a:lumMod val="75000"/>
              </a:schemeClr>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[Q1数据汇总.xlsx]Sheet5!$O$5:$O$8</c:f>
              <c:numCache>
                <c:formatCode>General</c:formatCode>
                <c:ptCount val="3"/>
                <c:pt idx="0">
                  <c:v>693.3</c:v>
                </c:pt>
                <c:pt idx="1">
                  <c:v>694.1</c:v>
                </c:pt>
                <c:pt idx="2">
                  <c:v>775.5</c:v>
                </c:pt>
              </c:numCache>
            </c:numRef>
          </c:val>
        </c:ser>
        <c:ser>
          <c:idx val="14"/>
          <c:order val="14"/>
          <c:tx>
            <c:strRef>
              <c:f>[Q1数据汇总.xlsx]Sheet5!$P$3:$P$4</c:f>
              <c:strCache>
                <c:ptCount val="1"/>
                <c:pt idx="0">
                  <c:v>家具</c:v>
                </c:pt>
              </c:strCache>
            </c:strRef>
          </c:tx>
          <c:spPr>
            <a:solidFill>
              <a:schemeClr val="accent3">
                <a:lumMod val="80000"/>
                <a:lumOff val="20000"/>
              </a:schemeClr>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[Q1数据汇总.xlsx]Sheet5!$P$5:$P$8</c:f>
              <c:numCache>
                <c:formatCode>General</c:formatCode>
                <c:ptCount val="3"/>
                <c:pt idx="1">
                  <c:v>860.1</c:v>
                </c:pt>
                <c:pt idx="2">
                  <c:v>829.1</c:v>
                </c:pt>
              </c:numCache>
            </c:numRef>
          </c:val>
        </c:ser>
        <c:ser>
          <c:idx val="15"/>
          <c:order val="15"/>
          <c:tx>
            <c:strRef>
              <c:f>[Q1数据汇总.xlsx]Sheet5!$Q$3:$Q$4</c:f>
              <c:strCache>
                <c:ptCount val="1"/>
                <c:pt idx="0">
                  <c:v>计算机与办公设备</c:v>
                </c:pt>
              </c:strCache>
            </c:strRef>
          </c:tx>
          <c:spPr>
            <a:solidFill>
              <a:schemeClr val="accent4">
                <a:lumMod val="80000"/>
                <a:lumOff val="20000"/>
              </a:schemeClr>
            </a:solidFill>
            <a:ln>
              <a:noFill/>
            </a:ln>
            <a:effectLst/>
          </c:spPr>
          <c:invertIfNegative val="0"/>
          <c:dLbls>
            <c:delete val="1"/>
          </c:dLbls>
          <c:cat>
            <c:strRef>
              <c:f>[Q1数据汇总.xlsx]Sheet5!$A$5:$A$8</c:f>
              <c:strCache>
                <c:ptCount val="3"/>
                <c:pt idx="0">
                  <c:v>1月</c:v>
                </c:pt>
                <c:pt idx="1">
                  <c:v>2月</c:v>
                </c:pt>
                <c:pt idx="2">
                  <c:v>3月</c:v>
                </c:pt>
              </c:strCache>
            </c:strRef>
          </c:cat>
          <c:val>
            <c:numRef>
              <c:f>[Q1数据汇总.xlsx]Sheet5!$Q$5:$Q$8</c:f>
              <c:numCache>
                <c:formatCode>General</c:formatCode>
                <c:ptCount val="3"/>
                <c:pt idx="0">
                  <c:v>729.9</c:v>
                </c:pt>
              </c:numCache>
            </c:numRef>
          </c:val>
        </c:ser>
        <c:dLbls>
          <c:showLegendKey val="0"/>
          <c:showVal val="0"/>
          <c:showCatName val="0"/>
          <c:showSerName val="0"/>
          <c:showPercent val="0"/>
          <c:showBubbleSize val="0"/>
        </c:dLbls>
        <c:gapWidth val="150"/>
        <c:axId val="403765858"/>
        <c:axId val="647791678"/>
      </c:barChart>
      <c:catAx>
        <c:axId val="40376585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647791678"/>
        <c:crosses val="autoZero"/>
        <c:auto val="1"/>
        <c:lblAlgn val="ctr"/>
        <c:lblOffset val="100"/>
        <c:noMultiLvlLbl val="0"/>
      </c:catAx>
      <c:valAx>
        <c:axId val="64779167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403765858"/>
        <c:crosses val="autoZero"/>
        <c:crossBetween val="between"/>
      </c:valAx>
      <c:spPr>
        <a:noFill/>
        <a:ln>
          <a:noFill/>
        </a:ln>
        <a:effectLst/>
      </c:spPr>
    </c:plotArea>
    <c:legend>
      <c:legendPos val="r"/>
      <c:legendEntry>
        <c:idx val="0"/>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3"/>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4"/>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5"/>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6"/>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7"/>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8"/>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9"/>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0"/>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1"/>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2"/>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3"/>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4"/>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5"/>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797482092467984"/>
          <c:y val="0.140840220385675"/>
        </c:manualLayout>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0"/>
  </c:chart>
  <c:spPr>
    <a:noFill/>
    <a:ln w="9525" cap="flat" cmpd="sng" algn="ctr">
      <a:noFill/>
      <a:round/>
    </a:ln>
    <a:effectLst/>
  </c:spPr>
  <c:txPr>
    <a:bodyPr/>
    <a:lstStyle/>
    <a:p>
      <a:pPr>
        <a:defRPr lang="zh-CN" sz="8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000" b="1"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zh-CN" altLang="en-US" sz="100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TikTok Shop's total GMV share in 2023 for all sites</a:t>
            </a:r>
            <a:endParaRPr lang="zh-CN" altLang="en-US" sz="100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manualLayout>
          <c:xMode val="edge"/>
          <c:yMode val="edge"/>
          <c:x val="0.217505241090147"/>
          <c:y val="0.0253514416055657"/>
        </c:manualLayout>
      </c:layout>
      <c:overlay val="0"/>
      <c:spPr>
        <a:noFill/>
        <a:ln>
          <a:noFill/>
        </a:ln>
        <a:effectLst/>
      </c:spPr>
    </c:title>
    <c:autoTitleDeleted val="0"/>
    <c:plotArea>
      <c:layout>
        <c:manualLayout>
          <c:layoutTarget val="inner"/>
          <c:xMode val="edge"/>
          <c:yMode val="edge"/>
          <c:x val="0.209403938959176"/>
          <c:y val="0.155268022181146"/>
          <c:w val="0.464849354375897"/>
          <c:h val="0.823475046210721"/>
        </c:manualLayout>
      </c:layout>
      <c:pieChart>
        <c:varyColors val="1"/>
        <c:ser>
          <c:idx val="0"/>
          <c:order val="0"/>
          <c:tx>
            <c:strRef>
              <c:f>Sheet1!$B$1</c:f>
              <c:strCache>
                <c:ptCount val="1"/>
                <c:pt idx="0">
                  <c:v>占比</c:v>
                </c:pt>
              </c:strCache>
            </c:strRef>
          </c:tx>
          <c:spPr>
            <a:solidFill>
              <a:srgbClr val="6559ED"/>
            </a:solidFill>
          </c:spPr>
          <c:explosion val="0"/>
          <c:dPt>
            <c:idx val="0"/>
            <c:bubble3D val="0"/>
            <c:spPr>
              <a:solidFill>
                <a:srgbClr val="6559ED"/>
              </a:solidFill>
              <a:ln>
                <a:solidFill>
                  <a:schemeClr val="bg1"/>
                </a:solidFill>
              </a:ln>
              <a:effectLst/>
            </c:spPr>
          </c:dPt>
          <c:dPt>
            <c:idx val="1"/>
            <c:bubble3D val="0"/>
            <c:spPr>
              <a:solidFill>
                <a:srgbClr val="C4F4FE"/>
              </a:solidFill>
              <a:ln>
                <a:solidFill>
                  <a:schemeClr val="bg1"/>
                </a:solidFill>
              </a:ln>
              <a:effectLst/>
            </c:spPr>
          </c:dPt>
          <c:dPt>
            <c:idx val="2"/>
            <c:bubble3D val="0"/>
            <c:spPr>
              <a:solidFill>
                <a:srgbClr val="04D3FA"/>
              </a:solidFill>
              <a:ln>
                <a:solidFill>
                  <a:schemeClr val="bg1"/>
                </a:solidFill>
              </a:ln>
              <a:effectLst/>
            </c:spPr>
          </c:dPt>
          <c:dPt>
            <c:idx val="3"/>
            <c:bubble3D val="0"/>
            <c:spPr>
              <a:solidFill>
                <a:srgbClr val="CEDCFF"/>
              </a:solidFill>
              <a:ln>
                <a:solidFill>
                  <a:schemeClr val="bg1"/>
                </a:solidFill>
              </a:ln>
              <a:effectLst/>
            </c:spPr>
          </c:dPt>
          <c:dPt>
            <c:idx val="4"/>
            <c:bubble3D val="0"/>
            <c:spPr>
              <a:solidFill>
                <a:srgbClr val="E4E1FF"/>
              </a:solidFill>
              <a:ln>
                <a:solidFill>
                  <a:schemeClr val="bg1"/>
                </a:solidFill>
              </a:ln>
              <a:effectLst/>
            </c:spPr>
          </c:dPt>
          <c:dPt>
            <c:idx val="5"/>
            <c:bubble3D val="0"/>
            <c:spPr>
              <a:solidFill>
                <a:srgbClr val="A39AFA"/>
              </a:solidFill>
              <a:ln>
                <a:solidFill>
                  <a:schemeClr val="bg1"/>
                </a:solidFill>
              </a:ln>
              <a:effectLst/>
            </c:spPr>
          </c:dPt>
          <c:dPt>
            <c:idx val="6"/>
            <c:bubble3D val="0"/>
            <c:spPr>
              <a:solidFill>
                <a:srgbClr val="A955FE"/>
              </a:solidFill>
              <a:ln>
                <a:solidFill>
                  <a:schemeClr val="bg1"/>
                </a:solidFill>
              </a:ln>
              <a:effectLst/>
            </c:spPr>
          </c:dPt>
          <c:dPt>
            <c:idx val="7"/>
            <c:bubble3D val="0"/>
            <c:spPr>
              <a:solidFill>
                <a:srgbClr val="A955FE"/>
              </a:solidFill>
              <a:ln>
                <a:solidFill>
                  <a:schemeClr val="bg1"/>
                </a:solidFill>
              </a:ln>
              <a:effectLst/>
            </c:spPr>
          </c:dPt>
          <c:dLbls>
            <c:dLbl>
              <c:idx val="0"/>
              <c:layout/>
              <c:numFmt formatCode="General" sourceLinked="1"/>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0"/>
              <c:showCatName val="0"/>
              <c:showSerName val="0"/>
              <c:showPercent val="1"/>
              <c:showBubbleSize val="0"/>
              <c:extLst>
                <c:ext xmlns:c15="http://schemas.microsoft.com/office/drawing/2012/chart" uri="{CE6537A1-D6FC-4f65-9D91-7224C49458BB}"/>
              </c:extLst>
            </c:dLbl>
            <c:dLbl>
              <c:idx val="6"/>
              <c:delete val="1"/>
            </c:dLbl>
            <c:dLbl>
              <c:idx val="7"/>
              <c:delete val="1"/>
            </c:dLbl>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inEnd"/>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US</c:v>
                </c:pt>
                <c:pt idx="1">
                  <c:v>Indonesia</c:v>
                </c:pt>
                <c:pt idx="2">
                  <c:v>Thailand</c:v>
                </c:pt>
                <c:pt idx="3">
                  <c:v>Vietnam</c:v>
                </c:pt>
                <c:pt idx="4">
                  <c:v>Philippines</c:v>
                </c:pt>
                <c:pt idx="5">
                  <c:v>Malaysia</c:v>
                </c:pt>
                <c:pt idx="6">
                  <c:v>UK</c:v>
                </c:pt>
                <c:pt idx="7">
                  <c:v>Singapore</c:v>
                </c:pt>
              </c:strCache>
            </c:strRef>
          </c:cat>
          <c:val>
            <c:numRef>
              <c:f>Sheet1!$B$2:$B$9</c:f>
              <c:numCache>
                <c:formatCode>0%</c:formatCode>
                <c:ptCount val="8"/>
                <c:pt idx="0">
                  <c:v>0.09</c:v>
                </c:pt>
                <c:pt idx="1">
                  <c:v>0.28</c:v>
                </c:pt>
                <c:pt idx="2">
                  <c:v>0.22</c:v>
                </c:pt>
                <c:pt idx="3">
                  <c:v>0.17</c:v>
                </c:pt>
                <c:pt idx="4">
                  <c:v>0.12</c:v>
                </c:pt>
                <c:pt idx="5">
                  <c:v>0.11</c:v>
                </c:pt>
                <c:pt idx="6">
                  <c:v>0.01</c:v>
                </c:pt>
                <c:pt idx="7">
                  <c:v>0.01</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3"/>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4"/>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5"/>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6"/>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7"/>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788704838920047"/>
          <c:y val="0.344593618957646"/>
          <c:w val="0.176079300899961"/>
          <c:h val="0.472504621072089"/>
        </c:manualLayout>
      </c:layout>
      <c:overlay val="0"/>
      <c:spPr>
        <a:noFill/>
        <a:ln>
          <a:noFill/>
        </a:ln>
        <a:effectLst/>
      </c:spPr>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0"/>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653305175480171"/>
          <c:y val="0.0956511456316844"/>
          <c:w val="0.635804"/>
          <c:h val="0.896176"/>
        </c:manualLayout>
      </c:layout>
      <c:barChart>
        <c:barDir val="bar"/>
        <c:grouping val="clustered"/>
        <c:varyColors val="0"/>
        <c:ser>
          <c:idx val="0"/>
          <c:order val="0"/>
          <c:tx>
            <c:strRef>
              <c:f>Sheet1!$A$2</c:f>
              <c:strCache>
                <c:ptCount val="1"/>
                <c:pt idx="0">
                  <c:v>环比增长</c:v>
                </c:pt>
              </c:strCache>
            </c:strRef>
          </c:tx>
          <c:spPr>
            <a:solidFill>
              <a:srgbClr val="6559ED"/>
            </a:solidFill>
          </c:spPr>
          <c:invertIfNegative val="0"/>
          <c:dPt>
            <c:idx val="0"/>
            <c:invertIfNegative val="0"/>
            <c:bubble3D val="0"/>
            <c:spPr>
              <a:solidFill>
                <a:srgbClr val="DEDEFC"/>
              </a:solidFill>
            </c:spPr>
          </c:dPt>
          <c:dPt>
            <c:idx val="1"/>
            <c:invertIfNegative val="0"/>
            <c:bubble3D val="0"/>
            <c:spPr>
              <a:solidFill>
                <a:srgbClr val="DEDEFC"/>
              </a:solidFill>
            </c:spPr>
          </c:dPt>
          <c:dPt>
            <c:idx val="2"/>
            <c:invertIfNegative val="0"/>
            <c:bubble3D val="0"/>
            <c:spPr>
              <a:solidFill>
                <a:srgbClr val="DEDEFC"/>
              </a:solidFill>
            </c:spPr>
          </c:dPt>
          <c:dPt>
            <c:idx val="3"/>
            <c:invertIfNegative val="0"/>
            <c:bubble3D val="0"/>
            <c:spPr>
              <a:solidFill>
                <a:srgbClr val="DEDEFC"/>
              </a:solidFill>
            </c:spPr>
          </c:dPt>
          <c:dPt>
            <c:idx val="4"/>
            <c:invertIfNegative val="0"/>
            <c:bubble3D val="0"/>
            <c:spPr>
              <a:solidFill>
                <a:srgbClr val="C4F4FE"/>
              </a:solidFill>
            </c:spPr>
          </c:dPt>
          <c:dPt>
            <c:idx val="5"/>
            <c:invertIfNegative val="0"/>
            <c:bubble3D val="0"/>
            <c:spPr>
              <a:solidFill>
                <a:srgbClr val="C4F4FE"/>
              </a:solidFill>
            </c:spPr>
          </c:dPt>
          <c:dPt>
            <c:idx val="6"/>
            <c:invertIfNegative val="0"/>
            <c:bubble3D val="0"/>
            <c:spPr>
              <a:solidFill>
                <a:srgbClr val="DEDEFC"/>
              </a:solidFill>
            </c:spPr>
          </c:dPt>
          <c:dPt>
            <c:idx val="7"/>
            <c:invertIfNegative val="0"/>
            <c:bubble3D val="0"/>
            <c:spPr>
              <a:solidFill>
                <a:srgbClr val="DEDEFC"/>
              </a:solidFill>
            </c:spPr>
          </c:dPt>
          <c:dLbls>
            <c:delete val="1"/>
          </c:dLbls>
          <c:cat>
            <c:strRef>
              <c:f>Sheet1!$B$1:$I$1</c:f>
              <c:strCache>
                <c:ptCount val="8"/>
                <c:pt idx="0">
                  <c:v>8月</c:v>
                </c:pt>
                <c:pt idx="1">
                  <c:v>9月</c:v>
                </c:pt>
                <c:pt idx="2">
                  <c:v>10月</c:v>
                </c:pt>
                <c:pt idx="3">
                  <c:v>11月</c:v>
                </c:pt>
                <c:pt idx="4">
                  <c:v>12月</c:v>
                </c:pt>
                <c:pt idx="5">
                  <c:v>1月</c:v>
                </c:pt>
                <c:pt idx="6">
                  <c:v>2月</c:v>
                </c:pt>
                <c:pt idx="7">
                  <c:v>3月</c:v>
                </c:pt>
              </c:strCache>
            </c:strRef>
          </c:cat>
          <c:val>
            <c:numRef>
              <c:f>Sheet1!$B$2:$I$2</c:f>
              <c:numCache>
                <c:formatCode>0.00%</c:formatCode>
                <c:ptCount val="8"/>
                <c:pt idx="0">
                  <c:v>0.404484587833334</c:v>
                </c:pt>
                <c:pt idx="1">
                  <c:v>0.5210055665062</c:v>
                </c:pt>
                <c:pt idx="2">
                  <c:v>0.507998656857715</c:v>
                </c:pt>
                <c:pt idx="3">
                  <c:v>1.28681943169271</c:v>
                </c:pt>
                <c:pt idx="4">
                  <c:v>-0.0592764420859251</c:v>
                </c:pt>
                <c:pt idx="5">
                  <c:v>-0.0357981986991757</c:v>
                </c:pt>
                <c:pt idx="6">
                  <c:v>0.0400979402473721</c:v>
                </c:pt>
                <c:pt idx="7">
                  <c:v>0.105515587529976</c:v>
                </c:pt>
              </c:numCache>
            </c:numRef>
          </c:val>
        </c:ser>
        <c:dLbls>
          <c:showLegendKey val="0"/>
          <c:showVal val="0"/>
          <c:showCatName val="0"/>
          <c:showSerName val="0"/>
          <c:showPercent val="0"/>
          <c:showBubbleSize val="0"/>
        </c:dLbls>
        <c:gapWidth val="150"/>
        <c:axId val="2094734552"/>
        <c:axId val="2094734553"/>
      </c:barChart>
      <c:catAx>
        <c:axId val="2094734552"/>
        <c:scaling>
          <c:orientation val="maxMin"/>
        </c:scaling>
        <c:delete val="1"/>
        <c:axPos val="l"/>
        <c:numFmt formatCode="General" sourceLinked="0"/>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94734553"/>
        <c:crosses val="autoZero"/>
        <c:auto val="1"/>
        <c:lblAlgn val="ctr"/>
        <c:lblOffset val="100"/>
        <c:noMultiLvlLbl val="1"/>
      </c:catAx>
      <c:valAx>
        <c:axId val="2094734553"/>
        <c:scaling>
          <c:orientation val="minMax"/>
        </c:scaling>
        <c:delete val="1"/>
        <c:axPos val="t"/>
        <c:numFmt formatCode="General" sourceLinked="0"/>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94734552"/>
        <c:crosses val="autoZero"/>
        <c:crossBetween val="between"/>
        <c:majorUnit val="0.5"/>
        <c:minorUnit val="0.25"/>
      </c:valAx>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t" anchorCtr="1"/>
          <a:lstStyle/>
          <a:p>
            <a:pPr defTabSz="914400">
              <a:defRPr lang="zh-CN" sz="1000" b="1"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zh-CN" altLang="en-US" sz="1000" b="1">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Monthly GMV growth trend of the US site (unit: billion US dollars)</a:t>
            </a:r>
            <a:endParaRPr lang="zh-CN" altLang="en-US" sz="1000" b="1">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Monthly GMV</c:v>
                </c:pt>
              </c:strCache>
            </c:strRef>
          </c:tx>
          <c:spPr>
            <a:solidFill>
              <a:srgbClr val="6559ED"/>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formatCode="@">
                  <c:v>23-07</c:v>
                </c:pt>
                <c:pt idx="1" c:formatCode="@">
                  <c:v>23-08</c:v>
                </c:pt>
                <c:pt idx="2" c:formatCode="@">
                  <c:v>23-09</c:v>
                </c:pt>
                <c:pt idx="3" c:formatCode="@">
                  <c:v>23-10</c:v>
                </c:pt>
                <c:pt idx="4" c:formatCode="@">
                  <c:v>23-11</c:v>
                </c:pt>
                <c:pt idx="5" c:formatCode="@">
                  <c:v>23-12</c:v>
                </c:pt>
                <c:pt idx="6" c:formatCode="@">
                  <c:v>24-01</c:v>
                </c:pt>
                <c:pt idx="7" c:formatCode="@">
                  <c:v>24-02</c:v>
                </c:pt>
                <c:pt idx="8" c:formatCode="@">
                  <c:v>24-03</c:v>
                </c:pt>
              </c:strCache>
            </c:strRef>
          </c:cat>
          <c:val>
            <c:numRef>
              <c:f>Sheet1!$B$2:$B$10</c:f>
              <c:numCache>
                <c:formatCode>#,##0.00;\-#,##0.00</c:formatCode>
                <c:ptCount val="9"/>
                <c:pt idx="0">
                  <c:v>0.6</c:v>
                </c:pt>
                <c:pt idx="1">
                  <c:v>0.8426907527</c:v>
                </c:pt>
                <c:pt idx="2">
                  <c:v>1.2817373257</c:v>
                </c:pt>
                <c:pt idx="3">
                  <c:v>1.9328581656</c:v>
                </c:pt>
                <c:pt idx="4">
                  <c:v>4.4200976118</c:v>
                </c:pt>
                <c:pt idx="5">
                  <c:v>4.1580899517</c:v>
                </c:pt>
                <c:pt idx="6">
                  <c:v>4.0092378214</c:v>
                </c:pt>
                <c:pt idx="7">
                  <c:v>4.17</c:v>
                </c:pt>
                <c:pt idx="8">
                  <c:v>4.61</c:v>
                </c:pt>
              </c:numCache>
            </c:numRef>
          </c:val>
        </c:ser>
        <c:dLbls>
          <c:showLegendKey val="0"/>
          <c:showVal val="1"/>
          <c:showCatName val="0"/>
          <c:showSerName val="0"/>
          <c:showPercent val="0"/>
          <c:showBubbleSize val="0"/>
        </c:dLbls>
        <c:gapWidth val="75"/>
        <c:overlap val="-25"/>
        <c:axId val="729924354"/>
        <c:axId val="875005577"/>
      </c:barChart>
      <c:lineChart>
        <c:grouping val="standard"/>
        <c:varyColors val="0"/>
        <c:ser>
          <c:idx val="1"/>
          <c:order val="1"/>
          <c:tx>
            <c:strRef>
              <c:f>Sheet1!$C$1</c:f>
              <c:strCache>
                <c:ptCount val="1"/>
                <c:pt idx="0">
                  <c:v>Total GMV</c:v>
                </c:pt>
              </c:strCache>
            </c:strRef>
          </c:tx>
          <c:spPr>
            <a:ln w="28575" cap="rnd">
              <a:solidFill>
                <a:srgbClr val="A955FE"/>
              </a:solidFill>
              <a:round/>
            </a:ln>
            <a:effectLst/>
          </c:spPr>
          <c:marker>
            <c:symbol val="none"/>
          </c:marker>
          <c:dLbls>
            <c:delete val="1"/>
          </c:dLbls>
          <c:cat>
            <c:strRef>
              <c:f>Sheet1!$A$2:$A$10</c:f>
              <c:strCache>
                <c:ptCount val="9"/>
                <c:pt idx="0" c:formatCode="@">
                  <c:v>23-07</c:v>
                </c:pt>
                <c:pt idx="1" c:formatCode="@">
                  <c:v>23-08</c:v>
                </c:pt>
                <c:pt idx="2" c:formatCode="@">
                  <c:v>23-09</c:v>
                </c:pt>
                <c:pt idx="3" c:formatCode="@">
                  <c:v>23-10</c:v>
                </c:pt>
                <c:pt idx="4" c:formatCode="@">
                  <c:v>23-11</c:v>
                </c:pt>
                <c:pt idx="5" c:formatCode="@">
                  <c:v>23-12</c:v>
                </c:pt>
                <c:pt idx="6" c:formatCode="@">
                  <c:v>24-01</c:v>
                </c:pt>
                <c:pt idx="7" c:formatCode="@">
                  <c:v>24-02</c:v>
                </c:pt>
                <c:pt idx="8" c:formatCode="@">
                  <c:v>24-03</c:v>
                </c:pt>
              </c:strCache>
            </c:strRef>
          </c:cat>
          <c:val>
            <c:numRef>
              <c:f>Sheet1!$C$2:$C$10</c:f>
              <c:numCache>
                <c:formatCode>#,##0.00;\-#,##0.00</c:formatCode>
                <c:ptCount val="9"/>
                <c:pt idx="0">
                  <c:v>0.6</c:v>
                </c:pt>
                <c:pt idx="1">
                  <c:v>1.4426907527</c:v>
                </c:pt>
                <c:pt idx="2">
                  <c:v>2.7244280784</c:v>
                </c:pt>
                <c:pt idx="3">
                  <c:v>4.657286244</c:v>
                </c:pt>
                <c:pt idx="4">
                  <c:v>9.0773838558</c:v>
                </c:pt>
                <c:pt idx="5">
                  <c:v>13.2354738075</c:v>
                </c:pt>
                <c:pt idx="6">
                  <c:v>17.2447116289</c:v>
                </c:pt>
                <c:pt idx="7">
                  <c:v>21.4147116289</c:v>
                </c:pt>
                <c:pt idx="8">
                  <c:v>26.0247116289</c:v>
                </c:pt>
              </c:numCache>
            </c:numRef>
          </c:val>
          <c:smooth val="0"/>
        </c:ser>
        <c:dLbls>
          <c:showLegendKey val="0"/>
          <c:showVal val="1"/>
          <c:showCatName val="0"/>
          <c:showSerName val="0"/>
          <c:showPercent val="0"/>
          <c:showBubbleSize val="0"/>
        </c:dLbls>
        <c:marker val="0"/>
        <c:smooth val="0"/>
        <c:axId val="729924354"/>
        <c:axId val="875005577"/>
      </c:lineChart>
      <c:catAx>
        <c:axId val="72992435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875005577"/>
        <c:crosses val="autoZero"/>
        <c:auto val="1"/>
        <c:lblAlgn val="ctr"/>
        <c:lblOffset val="100"/>
        <c:noMultiLvlLbl val="0"/>
      </c:catAx>
      <c:valAx>
        <c:axId val="875005577"/>
        <c:scaling>
          <c:orientation val="minMax"/>
        </c:scaling>
        <c:delete val="0"/>
        <c:axPos val="l"/>
        <c:majorGridlines>
          <c:spPr>
            <a:ln w="9525" cap="flat" cmpd="sng" algn="ctr">
              <a:solidFill>
                <a:schemeClr val="lt1">
                  <a:lumMod val="90200"/>
                </a:schemeClr>
              </a:solidFill>
              <a:round/>
            </a:ln>
            <a:effectLst/>
          </c:spPr>
        </c:majorGridlines>
        <c:numFmt formatCode="#,##0.00;\-#,##0.00" sourceLinked="1"/>
        <c:majorTickMark val="none"/>
        <c:minorTickMark val="none"/>
        <c:tickLblPos val="nextTo"/>
        <c:spPr>
          <a:noFill/>
          <a:ln>
            <a:noFill/>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729924354"/>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379692446856626"/>
          <c:y val="0.9"/>
        </c:manualLayout>
      </c:layout>
      <c:overlay val="0"/>
      <c:spPr>
        <a:noFill/>
        <a:ln>
          <a:noFill/>
        </a:ln>
        <a:effectLst/>
      </c:spPr>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0"/>
  </c:chart>
  <c:spPr>
    <a:noFill/>
    <a:ln>
      <a:noFill/>
    </a:ln>
    <a:effectLst/>
  </c:spPr>
  <c:txPr>
    <a:bodyPr/>
    <a:lstStyle/>
    <a:p>
      <a:pPr>
        <a:defRPr lang="zh-CN" sz="10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1000" b="1"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zh-CN" altLang="en-US" sz="100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Proportion of active </a:t>
            </a:r>
            <a:r>
              <a:rPr lang="en-US" altLang="zh-CN" sz="100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shops</a:t>
            </a:r>
            <a:r>
              <a:rPr lang="zh-CN" altLang="en-US" sz="100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categories</a:t>
            </a:r>
            <a:endParaRPr lang="zh-CN" altLang="en-US" sz="100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manualLayout>
          <c:xMode val="edge"/>
          <c:yMode val="edge"/>
          <c:x val="0.190124422544578"/>
          <c:y val="0.205682768737258"/>
        </c:manualLayout>
      </c:layout>
      <c:overlay val="0"/>
    </c:title>
    <c:autoTitleDeleted val="0"/>
    <c:plotArea>
      <c:layout>
        <c:manualLayout>
          <c:layoutTarget val="inner"/>
          <c:xMode val="edge"/>
          <c:yMode val="edge"/>
          <c:x val="0.238289205702648"/>
          <c:y val="0.292433000525486"/>
          <c:w val="0.541751527494908"/>
          <c:h val="0.384393063583815"/>
        </c:manualLayout>
      </c:layout>
      <c:doughnutChart>
        <c:varyColors val="0"/>
        <c:ser>
          <c:idx val="0"/>
          <c:order val="0"/>
          <c:tx>
            <c:strRef>
              <c:f>Sheet1!$B$7</c:f>
              <c:strCache>
                <c:ptCount val="1"/>
                <c:pt idx="0">
                  <c:v>动销数量</c:v>
                </c:pt>
              </c:strCache>
            </c:strRef>
          </c:tx>
          <c:spPr>
            <a:solidFill>
              <a:srgbClr val="A955FE"/>
            </a:solidFill>
          </c:spPr>
          <c:explosion val="0"/>
          <c:dPt>
            <c:idx val="0"/>
            <c:bubble3D val="0"/>
            <c:spPr>
              <a:solidFill>
                <a:srgbClr val="6559ED"/>
              </a:solidFill>
            </c:spPr>
          </c:dPt>
          <c:dPt>
            <c:idx val="1"/>
            <c:bubble3D val="0"/>
            <c:spPr>
              <a:solidFill>
                <a:srgbClr val="A39AFA"/>
              </a:solidFill>
            </c:spPr>
          </c:dPt>
          <c:dLbls>
            <c:dLbl>
              <c:idx val="0"/>
              <c:layout>
                <c:manualLayout>
                  <c:x val="0.21456883876763"/>
                  <c:y val="0.0371887849174253"/>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800"/>
                      <a:t>Local store 88%</a:t>
                    </a:r>
                    <a:endParaRPr lang="en-US" altLang="zh-CN" sz="800"/>
                  </a:p>
                </c:rich>
              </c:tx>
              <c:numFmt formatCode="General" sourceLinked="1"/>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showLegendKey val="0"/>
              <c:showVal val="1"/>
              <c:showCatName val="1"/>
              <c:showSerName val="0"/>
              <c:showPercent val="0"/>
              <c:showBubbleSize val="0"/>
              <c:extLst>
                <c:ext xmlns:c15="http://schemas.microsoft.com/office/drawing/2012/chart" uri="{CE6537A1-D6FC-4f65-9D91-7224C49458BB}">
                  <c15:layout/>
                </c:ext>
              </c:extLst>
            </c:dLbl>
            <c:dLbl>
              <c:idx val="1"/>
              <c:layout>
                <c:manualLayout>
                  <c:x val="-0.219115381794103"/>
                  <c:y val="-0.0675138679205607"/>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800"/>
                      <a:t>S store (fully managed store / cross-border store) 12%</a:t>
                    </a:r>
                    <a:endParaRPr lang="en-US" altLang="zh-CN" sz="800"/>
                  </a:p>
                </c:rich>
              </c:tx>
              <c:numFmt formatCode="General" sourceLinked="1"/>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showLegendKey val="0"/>
              <c:showVal val="0"/>
              <c:showCatName val="0"/>
              <c:showSerName val="0"/>
              <c:showPercent val="1"/>
              <c:showBubbleSize val="0"/>
              <c:extLst>
                <c:ext xmlns:c15="http://schemas.microsoft.com/office/drawing/2012/chart" uri="{CE6537A1-D6FC-4f65-9D91-7224C49458BB}">
                  <c15:layout>
                    <c:manualLayout>
                      <c:w val="0.319755600814664"/>
                      <c:h val="0.186284813452444"/>
                    </c:manualLayout>
                  </c15:layout>
                </c:ext>
              </c:extLst>
            </c:dLbl>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showLegendKey val="0"/>
            <c:showVal val="1"/>
            <c:showCatName val="1"/>
            <c:showSerName val="0"/>
            <c:showPercent val="0"/>
            <c:showBubbleSize val="0"/>
            <c:showLeaderLines val="1"/>
            <c:extLst>
              <c:ext xmlns:c15="http://schemas.microsoft.com/office/drawing/2012/chart" uri="{CE6537A1-D6FC-4f65-9D91-7224C49458BB}">
                <c15:layout/>
                <c15:showLeaderLines val="1"/>
                <c15:leaderLines/>
              </c:ext>
            </c:extLst>
          </c:dLbls>
          <c:cat>
            <c:strRef>
              <c:f>Sheet1!$A$8:$A$9</c:f>
              <c:strCache>
                <c:ptCount val="2"/>
                <c:pt idx="0">
                  <c:v>本地</c:v>
                </c:pt>
                <c:pt idx="1">
                  <c:v>S店/跨境</c:v>
                </c:pt>
              </c:strCache>
            </c:strRef>
          </c:cat>
          <c:val>
            <c:numRef>
              <c:f>Sheet1!$B$8:$B$9</c:f>
              <c:numCache>
                <c:formatCode>General</c:formatCode>
                <c:ptCount val="2"/>
                <c:pt idx="0">
                  <c:v>88000</c:v>
                </c:pt>
                <c:pt idx="1">
                  <c:v>12000</c:v>
                </c:pt>
              </c:numCache>
            </c:numRef>
          </c:val>
        </c:ser>
        <c:dLbls>
          <c:showLegendKey val="0"/>
          <c:showVal val="0"/>
          <c:showCatName val="0"/>
          <c:showSerName val="0"/>
          <c:showPercent val="0"/>
          <c:showBubbleSize val="0"/>
          <c:showLeaderLines val="1"/>
        </c:dLbls>
        <c:firstSliceAng val="331"/>
        <c:holeSize val="46"/>
      </c:doughnutChart>
      <c:spPr>
        <a:noFill/>
        <a:ln w="12700" cap="flat">
          <a:noFill/>
          <a:miter lim="400000"/>
        </a:ln>
        <a:effectLst/>
      </c:spPr>
    </c:plotArea>
    <c:plotVisOnly val="1"/>
    <c:dispBlanksAs val="gap"/>
    <c:showDLblsOverMax val="1"/>
  </c:chart>
  <c:spPr>
    <a:noFill/>
    <a:ln>
      <a:noFill/>
    </a:ln>
    <a:effectLst/>
  </c:spPr>
  <c:txPr>
    <a:bodyPr/>
    <a:lstStyle/>
    <a:p>
      <a:pPr>
        <a:defRPr lang="zh-CN" sz="10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商品总数量（万）</c:v>
                </c:pt>
              </c:strCache>
            </c:strRef>
          </c:tx>
          <c:spPr>
            <a:ln w="28575" cap="rnd">
              <a:solidFill>
                <a:srgbClr val="6559ED"/>
              </a:solidFill>
              <a:round/>
            </a:ln>
            <a:effectLst/>
          </c:spPr>
          <c:marker>
            <c:symbol val="none"/>
          </c:marker>
          <c:dLbls>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23-10</c:v>
                </c:pt>
                <c:pt idx="1">
                  <c:v>23-11</c:v>
                </c:pt>
                <c:pt idx="2">
                  <c:v>23-12</c:v>
                </c:pt>
                <c:pt idx="3">
                  <c:v>24-01</c:v>
                </c:pt>
                <c:pt idx="4">
                  <c:v>24-02</c:v>
                </c:pt>
                <c:pt idx="5">
                  <c:v>24-03</c:v>
                </c:pt>
              </c:strCache>
            </c:strRef>
          </c:cat>
          <c:val>
            <c:numRef>
              <c:f>Sheet1!$B$2:$B$7</c:f>
              <c:numCache>
                <c:formatCode>General</c:formatCode>
                <c:ptCount val="6"/>
                <c:pt idx="0">
                  <c:v>100.5</c:v>
                </c:pt>
                <c:pt idx="1">
                  <c:v>147.2</c:v>
                </c:pt>
                <c:pt idx="2">
                  <c:v>207.3</c:v>
                </c:pt>
                <c:pt idx="3">
                  <c:v>265.9</c:v>
                </c:pt>
                <c:pt idx="4">
                  <c:v>399.7</c:v>
                </c:pt>
                <c:pt idx="5">
                  <c:v>457.5</c:v>
                </c:pt>
              </c:numCache>
            </c:numRef>
          </c:val>
          <c:smooth val="0"/>
        </c:ser>
        <c:dLbls>
          <c:showLegendKey val="0"/>
          <c:showVal val="1"/>
          <c:showCatName val="0"/>
          <c:showSerName val="0"/>
          <c:showPercent val="0"/>
          <c:showBubbleSize val="0"/>
        </c:dLbls>
        <c:marker val="0"/>
        <c:smooth val="0"/>
        <c:axId val="216685004"/>
        <c:axId val="478369032"/>
      </c:lineChart>
      <c:catAx>
        <c:axId val="2166850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478369032"/>
        <c:crosses val="autoZero"/>
        <c:auto val="1"/>
        <c:lblAlgn val="ctr"/>
        <c:lblOffset val="100"/>
        <c:noMultiLvlLbl val="0"/>
      </c:catAx>
      <c:valAx>
        <c:axId val="478369032"/>
        <c:scaling>
          <c:orientation val="minMax"/>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16685004"/>
        <c:crosses val="autoZero"/>
        <c:crossBetween val="between"/>
      </c:valAx>
      <c:spPr>
        <a:noFill/>
        <a:ln>
          <a:noFill/>
        </a:ln>
        <a:effectLst/>
      </c:spPr>
    </c:plotArea>
    <c:plotVisOnly val="1"/>
    <c:dispBlanksAs val="gap"/>
    <c:showDLblsOverMax val="0"/>
  </c:chart>
  <c:spPr>
    <a:noFill/>
    <a:ln>
      <a:noFill/>
    </a:ln>
    <a:effectLst/>
  </c:spPr>
  <c:txPr>
    <a:bodyPr/>
    <a:lstStyle/>
    <a:p>
      <a:pPr>
        <a:defRPr lang="zh-CN" sz="8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卖家总数量（万）</c:v>
                </c:pt>
              </c:strCache>
            </c:strRef>
          </c:tx>
          <c:spPr>
            <a:ln w="28575" cap="rnd">
              <a:solidFill>
                <a:srgbClr val="6559ED"/>
              </a:solidFill>
              <a:round/>
            </a:ln>
            <a:effectLst/>
          </c:spPr>
          <c:marker>
            <c:symbol val="none"/>
          </c:marker>
          <c:dLbls>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23-10</c:v>
                </c:pt>
                <c:pt idx="1">
                  <c:v>23-11</c:v>
                </c:pt>
                <c:pt idx="2">
                  <c:v>23-12</c:v>
                </c:pt>
                <c:pt idx="3">
                  <c:v>24-01</c:v>
                </c:pt>
                <c:pt idx="4">
                  <c:v>24-02</c:v>
                </c:pt>
                <c:pt idx="5">
                  <c:v>24-03</c:v>
                </c:pt>
              </c:strCache>
            </c:strRef>
          </c:cat>
          <c:val>
            <c:numRef>
              <c:f>Sheet1!$B$2:$B$7</c:f>
              <c:numCache>
                <c:formatCode>General</c:formatCode>
                <c:ptCount val="6"/>
                <c:pt idx="0">
                  <c:v>3.2</c:v>
                </c:pt>
                <c:pt idx="1">
                  <c:v>5</c:v>
                </c:pt>
                <c:pt idx="2">
                  <c:v>6.3</c:v>
                </c:pt>
                <c:pt idx="3">
                  <c:v>7.9</c:v>
                </c:pt>
                <c:pt idx="4">
                  <c:v>9.5</c:v>
                </c:pt>
                <c:pt idx="5">
                  <c:v>10.7</c:v>
                </c:pt>
              </c:numCache>
            </c:numRef>
          </c:val>
          <c:smooth val="0"/>
        </c:ser>
        <c:dLbls>
          <c:showLegendKey val="0"/>
          <c:showVal val="1"/>
          <c:showCatName val="0"/>
          <c:showSerName val="0"/>
          <c:showPercent val="0"/>
          <c:showBubbleSize val="0"/>
        </c:dLbls>
        <c:marker val="0"/>
        <c:smooth val="0"/>
        <c:axId val="216685004"/>
        <c:axId val="478369032"/>
      </c:lineChart>
      <c:catAx>
        <c:axId val="2166850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478369032"/>
        <c:crosses val="autoZero"/>
        <c:auto val="1"/>
        <c:lblAlgn val="ctr"/>
        <c:lblOffset val="100"/>
        <c:noMultiLvlLbl val="0"/>
      </c:catAx>
      <c:valAx>
        <c:axId val="478369032"/>
        <c:scaling>
          <c:orientation val="minMax"/>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16685004"/>
        <c:crosses val="autoZero"/>
        <c:crossBetween val="between"/>
      </c:valAx>
      <c:spPr>
        <a:noFill/>
        <a:ln>
          <a:noFill/>
        </a:ln>
        <a:effectLst/>
      </c:spPr>
    </c:plotArea>
    <c:plotVisOnly val="1"/>
    <c:dispBlanksAs val="gap"/>
    <c:showDLblsOverMax val="0"/>
  </c:chart>
  <c:spPr>
    <a:noFill/>
    <a:ln>
      <a:noFill/>
    </a:ln>
    <a:effectLst/>
  </c:spPr>
  <c:txPr>
    <a:bodyPr/>
    <a:lstStyle/>
    <a:p>
      <a:pPr>
        <a:defRPr lang="zh-CN" sz="8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000" b="1"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zh-CN" altLang="en-US" sz="1000" b="1">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Distribution proportion of products in each price range (currency unit: US dollar)</a:t>
            </a:r>
            <a:endParaRPr lang="zh-CN" altLang="en-US" sz="1000" b="1">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manualLayout>
          <c:xMode val="edge"/>
          <c:yMode val="edge"/>
          <c:x val="0.0922036194261842"/>
          <c:y val="0.0284200032691174"/>
        </c:manualLayout>
      </c:layout>
      <c:overlay val="0"/>
      <c:spPr>
        <a:noFill/>
        <a:ln>
          <a:noFill/>
        </a:ln>
        <a:effectLst/>
      </c:spPr>
    </c:title>
    <c:autoTitleDeleted val="0"/>
    <c:plotArea>
      <c:layout/>
      <c:pieChart>
        <c:varyColors val="1"/>
        <c:ser>
          <c:idx val="0"/>
          <c:order val="0"/>
          <c:tx>
            <c:strRef>
              <c:f>Sheet1!$B$1</c:f>
              <c:strCache>
                <c:ptCount val="1"/>
                <c:pt idx="0">
                  <c:v>商品数占比</c:v>
                </c:pt>
              </c:strCache>
            </c:strRef>
          </c:tx>
          <c:spPr>
            <a:solidFill>
              <a:srgbClr val="6559ED"/>
            </a:solidFill>
          </c:spPr>
          <c:explosion val="0"/>
          <c:dPt>
            <c:idx val="0"/>
            <c:bubble3D val="0"/>
            <c:spPr>
              <a:solidFill>
                <a:srgbClr val="6559ED"/>
              </a:solidFill>
              <a:ln>
                <a:solidFill>
                  <a:schemeClr val="bg1"/>
                </a:solidFill>
              </a:ln>
              <a:effectLst/>
            </c:spPr>
          </c:dPt>
          <c:dPt>
            <c:idx val="1"/>
            <c:bubble3D val="0"/>
            <c:spPr>
              <a:solidFill>
                <a:srgbClr val="C4F4FE"/>
              </a:solidFill>
              <a:ln>
                <a:solidFill>
                  <a:schemeClr val="bg1"/>
                </a:solidFill>
              </a:ln>
              <a:effectLst/>
            </c:spPr>
          </c:dPt>
          <c:dPt>
            <c:idx val="2"/>
            <c:bubble3D val="0"/>
            <c:spPr>
              <a:solidFill>
                <a:srgbClr val="DEDEFC"/>
              </a:solidFill>
              <a:ln>
                <a:solidFill>
                  <a:schemeClr val="bg1"/>
                </a:solidFill>
              </a:ln>
              <a:effectLst/>
            </c:spPr>
          </c:dPt>
          <c:dPt>
            <c:idx val="3"/>
            <c:bubble3D val="0"/>
            <c:spPr>
              <a:solidFill>
                <a:srgbClr val="CEDCFF"/>
              </a:solidFill>
              <a:ln>
                <a:solidFill>
                  <a:schemeClr val="bg1"/>
                </a:solidFill>
              </a:ln>
              <a:effectLst/>
            </c:spPr>
          </c:dPt>
          <c:dPt>
            <c:idx val="4"/>
            <c:bubble3D val="0"/>
            <c:spPr>
              <a:solidFill>
                <a:srgbClr val="A955FE"/>
              </a:solidFill>
              <a:ln>
                <a:solidFill>
                  <a:schemeClr val="bg1"/>
                </a:solidFill>
              </a:ln>
              <a:effectLst/>
            </c:spPr>
          </c:dPt>
          <c:dPt>
            <c:idx val="5"/>
            <c:bubble3D val="0"/>
            <c:spPr>
              <a:solidFill>
                <a:srgbClr val="04D3FA"/>
              </a:solidFill>
              <a:ln>
                <a:solidFill>
                  <a:schemeClr val="bg1"/>
                </a:solidFill>
              </a:ln>
              <a:effectLst/>
            </c:spPr>
          </c:dPt>
          <c:dPt>
            <c:idx val="6"/>
            <c:bubble3D val="0"/>
            <c:spPr>
              <a:solidFill>
                <a:srgbClr val="B9B4FB"/>
              </a:solidFill>
              <a:ln>
                <a:solidFill>
                  <a:schemeClr val="bg1"/>
                </a:solidFill>
              </a:ln>
              <a:effectLst/>
            </c:spPr>
          </c:dPt>
          <c:dPt>
            <c:idx val="7"/>
            <c:bubble3D val="0"/>
            <c:spPr>
              <a:solidFill>
                <a:schemeClr val="accent1">
                  <a:lumMod val="40000"/>
                  <a:lumOff val="60000"/>
                </a:schemeClr>
              </a:solidFill>
              <a:ln>
                <a:solidFill>
                  <a:schemeClr val="bg1"/>
                </a:solidFill>
              </a:ln>
              <a:effectLst/>
            </c:spPr>
          </c:dPt>
          <c:dPt>
            <c:idx val="8"/>
            <c:bubble3D val="0"/>
            <c:spPr>
              <a:solidFill>
                <a:schemeClr val="accent2">
                  <a:lumMod val="60000"/>
                  <a:lumOff val="40000"/>
                </a:schemeClr>
              </a:solidFill>
              <a:ln>
                <a:solidFill>
                  <a:schemeClr val="bg1"/>
                </a:solidFill>
              </a:ln>
              <a:effectLst/>
            </c:spPr>
          </c:dPt>
          <c:dPt>
            <c:idx val="9"/>
            <c:bubble3D val="0"/>
            <c:spPr>
              <a:solidFill>
                <a:schemeClr val="accent4">
                  <a:lumMod val="40000"/>
                  <a:lumOff val="60000"/>
                </a:schemeClr>
              </a:solidFill>
              <a:ln>
                <a:solidFill>
                  <a:schemeClr val="bg1"/>
                </a:solidFill>
              </a:ln>
              <a:effectLst/>
            </c:spPr>
          </c:dPt>
          <c:dLbls>
            <c:dLbl>
              <c:idx val="0"/>
              <c:layout/>
              <c:numFmt formatCode="General" sourceLinked="1"/>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0"/>
              <c:showCatName val="0"/>
              <c:showSerName val="0"/>
              <c:showPercent val="1"/>
              <c:showBubbleSize val="0"/>
              <c:extLst>
                <c:ext xmlns:c15="http://schemas.microsoft.com/office/drawing/2012/chart" uri="{CE6537A1-D6FC-4f65-9D91-7224C49458BB}"/>
              </c:extLst>
            </c:dLbl>
            <c:dLbl>
              <c:idx val="4"/>
              <c:layout/>
              <c:numFmt formatCode="General" sourceLinked="1"/>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inEnd"/>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0-5</c:v>
                </c:pt>
                <c:pt idx="1">
                  <c:v>5-10</c:v>
                </c:pt>
                <c:pt idx="2">
                  <c:v>10-15</c:v>
                </c:pt>
                <c:pt idx="3">
                  <c:v>15-20</c:v>
                </c:pt>
                <c:pt idx="4">
                  <c:v>20-30</c:v>
                </c:pt>
                <c:pt idx="5">
                  <c:v>30-40</c:v>
                </c:pt>
                <c:pt idx="6">
                  <c:v>40-50</c:v>
                </c:pt>
                <c:pt idx="7">
                  <c:v>50-70</c:v>
                </c:pt>
                <c:pt idx="8">
                  <c:v>70-100</c:v>
                </c:pt>
                <c:pt idx="9">
                  <c:v>&gt;100</c:v>
                </c:pt>
              </c:strCache>
            </c:strRef>
          </c:cat>
          <c:val>
            <c:numRef>
              <c:f>Sheet1!$B$2:$B$11</c:f>
              <c:numCache>
                <c:formatCode>0.00%</c:formatCode>
                <c:ptCount val="10"/>
                <c:pt idx="0">
                  <c:v>0.124668435013263</c:v>
                </c:pt>
                <c:pt idx="1">
                  <c:v>0.116710875331565</c:v>
                </c:pt>
                <c:pt idx="2">
                  <c:v>0.10079575596817</c:v>
                </c:pt>
                <c:pt idx="3">
                  <c:v>0.111405835543767</c:v>
                </c:pt>
                <c:pt idx="4">
                  <c:v>0.185676392572944</c:v>
                </c:pt>
                <c:pt idx="5">
                  <c:v>0.13262599469496</c:v>
                </c:pt>
                <c:pt idx="6">
                  <c:v>0.0848806366047745</c:v>
                </c:pt>
                <c:pt idx="7">
                  <c:v>0.0583554376657825</c:v>
                </c:pt>
                <c:pt idx="8">
                  <c:v>0.0318302387267905</c:v>
                </c:pt>
                <c:pt idx="9">
                  <c:v>0.0530503978779841</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3"/>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4"/>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5"/>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6"/>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7"/>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8"/>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9"/>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749626307922272"/>
          <c:y val="0.354728877679697"/>
          <c:w val="0.176079300899961"/>
          <c:h val="0.472504621072089"/>
        </c:manualLayout>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0"/>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t" anchorCtr="1"/>
          <a:lstStyle/>
          <a:p>
            <a:pPr defTabSz="914400">
              <a:defRPr lang="zh-CN" sz="1000" b="1"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zh-CN" altLang="en-US" sz="1000" b="1">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Trend chart of total sales volume and total GMV of products in each price range</a:t>
            </a:r>
            <a:endParaRPr lang="zh-CN" altLang="en-US" sz="1000" b="1">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manualLayout>
          <c:xMode val="edge"/>
          <c:yMode val="edge"/>
          <c:x val="0.121777476255088"/>
          <c:y val="0.0101654846335697"/>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Total sales volume (10,000 pieces)</c:v>
                </c:pt>
              </c:strCache>
            </c:strRef>
          </c:tx>
          <c:spPr>
            <a:solidFill>
              <a:srgbClr val="6559ED"/>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formatCode="@">
                  <c:v>0-5</c:v>
                </c:pt>
                <c:pt idx="1" c:formatCode="@">
                  <c:v>5-10</c:v>
                </c:pt>
                <c:pt idx="2" c:formatCode="@">
                  <c:v>10-15</c:v>
                </c:pt>
                <c:pt idx="3" c:formatCode="@">
                  <c:v>15-20</c:v>
                </c:pt>
                <c:pt idx="4" c:formatCode="@">
                  <c:v>20-30</c:v>
                </c:pt>
                <c:pt idx="5" c:formatCode="@">
                  <c:v>30-40</c:v>
                </c:pt>
                <c:pt idx="6" c:formatCode="@">
                  <c:v>40-50</c:v>
                </c:pt>
                <c:pt idx="7" c:formatCode="@">
                  <c:v>50-70</c:v>
                </c:pt>
                <c:pt idx="8" c:formatCode="@">
                  <c:v>70-100</c:v>
                </c:pt>
                <c:pt idx="9" c:formatCode="@">
                  <c:v>&gt;100</c:v>
                </c:pt>
              </c:strCache>
            </c:strRef>
          </c:cat>
          <c:val>
            <c:numRef>
              <c:f>Sheet1!$B$2:$B$11</c:f>
              <c:numCache>
                <c:formatCode>0</c:formatCode>
                <c:ptCount val="10"/>
                <c:pt idx="0">
                  <c:v>3300</c:v>
                </c:pt>
                <c:pt idx="1">
                  <c:v>3300</c:v>
                </c:pt>
                <c:pt idx="2">
                  <c:v>1100</c:v>
                </c:pt>
                <c:pt idx="3">
                  <c:v>1100</c:v>
                </c:pt>
                <c:pt idx="4">
                  <c:v>1100</c:v>
                </c:pt>
                <c:pt idx="5">
                  <c:v>880</c:v>
                </c:pt>
                <c:pt idx="6">
                  <c:v>462</c:v>
                </c:pt>
                <c:pt idx="7">
                  <c:v>418</c:v>
                </c:pt>
                <c:pt idx="8">
                  <c:v>275</c:v>
                </c:pt>
                <c:pt idx="9">
                  <c:v>165</c:v>
                </c:pt>
              </c:numCache>
            </c:numRef>
          </c:val>
        </c:ser>
        <c:dLbls>
          <c:showLegendKey val="0"/>
          <c:showVal val="1"/>
          <c:showCatName val="0"/>
          <c:showSerName val="0"/>
          <c:showPercent val="0"/>
          <c:showBubbleSize val="0"/>
        </c:dLbls>
        <c:gapWidth val="150"/>
        <c:axId val="655794696"/>
        <c:axId val="273144939"/>
      </c:barChart>
      <c:lineChart>
        <c:grouping val="standard"/>
        <c:varyColors val="0"/>
        <c:ser>
          <c:idx val="1"/>
          <c:order val="1"/>
          <c:tx>
            <c:strRef>
              <c:f>Sheet1!$C$1</c:f>
              <c:strCache>
                <c:ptCount val="1"/>
                <c:pt idx="0">
                  <c:v>Total GMV (100 million dollars)</c:v>
                </c:pt>
              </c:strCache>
            </c:strRef>
          </c:tx>
          <c:spPr>
            <a:ln w="28575" cap="rnd">
              <a:solidFill>
                <a:srgbClr val="A955FE"/>
              </a:solidFill>
              <a:round/>
            </a:ln>
            <a:effectLst/>
          </c:spPr>
          <c:marker>
            <c:symbol val="none"/>
          </c:marker>
          <c:dLbls>
            <c:dLbl>
              <c:idx val="2"/>
              <c:layout>
                <c:manualLayout>
                  <c:x val="0"/>
                  <c:y val="-0.0226950354609929"/>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0.0107417458163727"/>
                  <c:y val="0"/>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800" b="0"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formatCode="@">
                  <c:v>0-5</c:v>
                </c:pt>
                <c:pt idx="1" c:formatCode="@">
                  <c:v>5-10</c:v>
                </c:pt>
                <c:pt idx="2" c:formatCode="@">
                  <c:v>10-15</c:v>
                </c:pt>
                <c:pt idx="3" c:formatCode="@">
                  <c:v>15-20</c:v>
                </c:pt>
                <c:pt idx="4" c:formatCode="@">
                  <c:v>20-30</c:v>
                </c:pt>
                <c:pt idx="5" c:formatCode="@">
                  <c:v>30-40</c:v>
                </c:pt>
                <c:pt idx="6" c:formatCode="@">
                  <c:v>40-50</c:v>
                </c:pt>
                <c:pt idx="7" c:formatCode="@">
                  <c:v>50-70</c:v>
                </c:pt>
                <c:pt idx="8" c:formatCode="@">
                  <c:v>70-100</c:v>
                </c:pt>
                <c:pt idx="9" c:formatCode="@">
                  <c:v>&gt;100</c:v>
                </c:pt>
              </c:strCache>
            </c:strRef>
          </c:cat>
          <c:val>
            <c:numRef>
              <c:f>Sheet1!$C$2:$C$11</c:f>
              <c:numCache>
                <c:formatCode>General</c:formatCode>
                <c:ptCount val="10"/>
                <c:pt idx="0">
                  <c:v>1.41</c:v>
                </c:pt>
                <c:pt idx="1">
                  <c:v>3.32</c:v>
                </c:pt>
                <c:pt idx="2">
                  <c:v>2.56</c:v>
                </c:pt>
                <c:pt idx="3">
                  <c:v>2.54</c:v>
                </c:pt>
                <c:pt idx="4">
                  <c:v>4.5</c:v>
                </c:pt>
                <c:pt idx="5">
                  <c:v>3.06</c:v>
                </c:pt>
                <c:pt idx="6">
                  <c:v>2.09</c:v>
                </c:pt>
                <c:pt idx="7">
                  <c:v>2.56</c:v>
                </c:pt>
                <c:pt idx="8">
                  <c:v>1.95</c:v>
                </c:pt>
                <c:pt idx="9">
                  <c:v>2.73</c:v>
                </c:pt>
              </c:numCache>
            </c:numRef>
          </c:val>
          <c:smooth val="0"/>
        </c:ser>
        <c:dLbls>
          <c:showLegendKey val="0"/>
          <c:showVal val="1"/>
          <c:showCatName val="0"/>
          <c:showSerName val="0"/>
          <c:showPercent val="0"/>
          <c:showBubbleSize val="0"/>
        </c:dLbls>
        <c:marker val="0"/>
        <c:smooth val="0"/>
        <c:axId val="729924354"/>
        <c:axId val="875005577"/>
      </c:lineChart>
      <c:catAx>
        <c:axId val="72992435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875005577"/>
        <c:crosses val="autoZero"/>
        <c:auto val="1"/>
        <c:lblAlgn val="ctr"/>
        <c:lblOffset val="100"/>
        <c:noMultiLvlLbl val="0"/>
      </c:catAx>
      <c:valAx>
        <c:axId val="875005577"/>
        <c:scaling>
          <c:orientation val="minMax"/>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729924354"/>
        <c:crosses val="autoZero"/>
        <c:crossBetween val="between"/>
      </c:valAx>
      <c:catAx>
        <c:axId val="655794696"/>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73144939"/>
        <c:crosses val="autoZero"/>
        <c:auto val="1"/>
        <c:lblAlgn val="ctr"/>
        <c:lblOffset val="100"/>
        <c:noMultiLvlLbl val="0"/>
      </c:catAx>
      <c:valAx>
        <c:axId val="273144939"/>
        <c:scaling>
          <c:orientation val="minMax"/>
        </c:scaling>
        <c:delete val="0"/>
        <c:axPos val="r"/>
        <c:numFmt formatCode="0" sourceLinked="1"/>
        <c:majorTickMark val="none"/>
        <c:minorTickMark val="none"/>
        <c:tickLblPos val="nextTo"/>
        <c:spPr>
          <a:noFill/>
          <a:ln>
            <a:noFill/>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655794696"/>
        <c:crosses val="max"/>
        <c:crossBetween val="between"/>
      </c:valAx>
      <c:spPr>
        <a:noFill/>
        <a:ln>
          <a:noFill/>
        </a:ln>
        <a:effectLst/>
      </c:spPr>
    </c:plotArea>
    <c:legend>
      <c:legendPos val="b"/>
      <c:legendEntry>
        <c:idx val="0"/>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overlay val="0"/>
      <c:spPr>
        <a:noFill/>
        <a:ln>
          <a:noFill/>
        </a:ln>
        <a:effectLst/>
      </c:spPr>
      <c:txPr>
        <a:bodyPr rot="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0"/>
  </c:chart>
  <c:spPr>
    <a:noFill/>
    <a:ln>
      <a:noFill/>
    </a:ln>
    <a:effectLst/>
  </c:spPr>
  <c:txPr>
    <a:bodyPr/>
    <a:lstStyle/>
    <a:p>
      <a:pPr>
        <a:defRPr lang="zh-CN" sz="10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8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solidFill>
          <a:schemeClr val="bg1"/>
        </a:solidFill>
      </a:ln>
      <a:effectLst/>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9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08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solidFill>
          <a:schemeClr val="bg1"/>
        </a:solidFill>
      </a:ln>
      <a:effectLst/>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9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EE5119-7A85-5241-B6AB-414F1D7133AB}" type="datetimeFigureOut">
              <a:rPr lang="zh-CN" altLang="en-US"/>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188C3F-55F2-1741-915F-A42D083FAAD5}" type="slidenum">
              <a:rPr/>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8EF0B-5A16-3440-8132-3482A0AE4B91}"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2362200" y="1143000"/>
            <a:ext cx="21336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130CD-4777-B340-B2C1-C83EEE5CA3B4}"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目录-1">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1" y="1621191"/>
            <a:ext cx="5915025" cy="3448756"/>
          </a:xfrm>
        </p:spPr>
        <p:txBody>
          <a:bodyPr anchor="b"/>
          <a:lstStyle>
            <a:lvl1pPr algn="ctr">
              <a:defRPr sz="3375"/>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471491" y="5202948"/>
            <a:ext cx="5915025" cy="2391656"/>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471488" y="9182151"/>
            <a:ext cx="1543050" cy="527403"/>
          </a:xfrm>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4843462" y="9181400"/>
            <a:ext cx="1543050" cy="527403"/>
          </a:xfrm>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8" y="6629227"/>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3"/>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5" y="2428348"/>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5" y="3618443"/>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5" y="1426284"/>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5" y="1426284"/>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D650461-3258-B34D-8572-24F67D98466F}"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1903632-ADA6-1746-A44F-05063D21FCF0}"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44.xml"/><Relationship Id="rId8" Type="http://schemas.openxmlformats.org/officeDocument/2006/relationships/slideLayout" Target="../slideLayouts/slideLayout143.xml"/><Relationship Id="rId7" Type="http://schemas.openxmlformats.org/officeDocument/2006/relationships/slideLayout" Target="../slideLayouts/slideLayout142.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 Id="rId3" Type="http://schemas.openxmlformats.org/officeDocument/2006/relationships/slideLayout" Target="../slideLayouts/slideLayout138.xml"/><Relationship Id="rId2" Type="http://schemas.openxmlformats.org/officeDocument/2006/relationships/slideLayout" Target="../slideLayouts/slideLayout137.xml"/><Relationship Id="rId18" Type="http://schemas.openxmlformats.org/officeDocument/2006/relationships/theme" Target="../theme/theme10.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150.xml"/><Relationship Id="rId14" Type="http://schemas.openxmlformats.org/officeDocument/2006/relationships/slideLayout" Target="../slideLayouts/slideLayout149.xml"/><Relationship Id="rId13" Type="http://schemas.openxmlformats.org/officeDocument/2006/relationships/slideLayout" Target="../slideLayouts/slideLayout148.xml"/><Relationship Id="rId12" Type="http://schemas.openxmlformats.org/officeDocument/2006/relationships/slideLayout" Target="../slideLayouts/slideLayout147.xml"/><Relationship Id="rId11" Type="http://schemas.openxmlformats.org/officeDocument/2006/relationships/slideLayout" Target="../slideLayouts/slideLayout146.xml"/><Relationship Id="rId10" Type="http://schemas.openxmlformats.org/officeDocument/2006/relationships/slideLayout" Target="../slideLayouts/slideLayout145.xml"/><Relationship Id="rId1"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59.xml"/><Relationship Id="rId8" Type="http://schemas.openxmlformats.org/officeDocument/2006/relationships/slideLayout" Target="../slideLayouts/slideLayout158.xml"/><Relationship Id="rId7" Type="http://schemas.openxmlformats.org/officeDocument/2006/relationships/slideLayout" Target="../slideLayouts/slideLayout157.xml"/><Relationship Id="rId6" Type="http://schemas.openxmlformats.org/officeDocument/2006/relationships/slideLayout" Target="../slideLayouts/slideLayout156.xml"/><Relationship Id="rId5" Type="http://schemas.openxmlformats.org/officeDocument/2006/relationships/slideLayout" Target="../slideLayouts/slideLayout155.xml"/><Relationship Id="rId4" Type="http://schemas.openxmlformats.org/officeDocument/2006/relationships/slideLayout" Target="../slideLayouts/slideLayout154.xml"/><Relationship Id="rId3" Type="http://schemas.openxmlformats.org/officeDocument/2006/relationships/slideLayout" Target="../slideLayouts/slideLayout153.xml"/><Relationship Id="rId2" Type="http://schemas.openxmlformats.org/officeDocument/2006/relationships/slideLayout" Target="../slideLayouts/slideLayout152.xml"/><Relationship Id="rId18" Type="http://schemas.openxmlformats.org/officeDocument/2006/relationships/theme" Target="../theme/theme11.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165.xml"/><Relationship Id="rId14" Type="http://schemas.openxmlformats.org/officeDocument/2006/relationships/slideLayout" Target="../slideLayouts/slideLayout164.xml"/><Relationship Id="rId13" Type="http://schemas.openxmlformats.org/officeDocument/2006/relationships/slideLayout" Target="../slideLayouts/slideLayout163.xml"/><Relationship Id="rId12" Type="http://schemas.openxmlformats.org/officeDocument/2006/relationships/slideLayout" Target="../slideLayouts/slideLayout162.xml"/><Relationship Id="rId11" Type="http://schemas.openxmlformats.org/officeDocument/2006/relationships/slideLayout" Target="../slideLayouts/slideLayout161.xml"/><Relationship Id="rId10" Type="http://schemas.openxmlformats.org/officeDocument/2006/relationships/slideLayout" Target="../slideLayouts/slideLayout160.xml"/><Relationship Id="rId1" Type="http://schemas.openxmlformats.org/officeDocument/2006/relationships/slideLayout" Target="../slideLayouts/slideLayout151.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74.xml"/><Relationship Id="rId8" Type="http://schemas.openxmlformats.org/officeDocument/2006/relationships/slideLayout" Target="../slideLayouts/slideLayout173.xml"/><Relationship Id="rId7" Type="http://schemas.openxmlformats.org/officeDocument/2006/relationships/slideLayout" Target="../slideLayouts/slideLayout172.xml"/><Relationship Id="rId6" Type="http://schemas.openxmlformats.org/officeDocument/2006/relationships/slideLayout" Target="../slideLayouts/slideLayout171.xml"/><Relationship Id="rId5" Type="http://schemas.openxmlformats.org/officeDocument/2006/relationships/slideLayout" Target="../slideLayouts/slideLayout170.xml"/><Relationship Id="rId4" Type="http://schemas.openxmlformats.org/officeDocument/2006/relationships/slideLayout" Target="../slideLayouts/slideLayout169.xml"/><Relationship Id="rId3" Type="http://schemas.openxmlformats.org/officeDocument/2006/relationships/slideLayout" Target="../slideLayouts/slideLayout168.xml"/><Relationship Id="rId2" Type="http://schemas.openxmlformats.org/officeDocument/2006/relationships/slideLayout" Target="../slideLayouts/slideLayout167.xml"/><Relationship Id="rId18" Type="http://schemas.openxmlformats.org/officeDocument/2006/relationships/theme" Target="../theme/theme12.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180.xml"/><Relationship Id="rId14" Type="http://schemas.openxmlformats.org/officeDocument/2006/relationships/slideLayout" Target="../slideLayouts/slideLayout179.xml"/><Relationship Id="rId13" Type="http://schemas.openxmlformats.org/officeDocument/2006/relationships/slideLayout" Target="../slideLayouts/slideLayout178.xml"/><Relationship Id="rId12" Type="http://schemas.openxmlformats.org/officeDocument/2006/relationships/slideLayout" Target="../slideLayouts/slideLayout177.xml"/><Relationship Id="rId11" Type="http://schemas.openxmlformats.org/officeDocument/2006/relationships/slideLayout" Target="../slideLayouts/slideLayout176.xml"/><Relationship Id="rId10" Type="http://schemas.openxmlformats.org/officeDocument/2006/relationships/slideLayout" Target="../slideLayouts/slideLayout175.xml"/><Relationship Id="rId1" Type="http://schemas.openxmlformats.org/officeDocument/2006/relationships/slideLayout" Target="../slideLayouts/slideLayout166.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89.xml"/><Relationship Id="rId8" Type="http://schemas.openxmlformats.org/officeDocument/2006/relationships/slideLayout" Target="../slideLayouts/slideLayout188.xml"/><Relationship Id="rId7" Type="http://schemas.openxmlformats.org/officeDocument/2006/relationships/slideLayout" Target="../slideLayouts/slideLayout187.xml"/><Relationship Id="rId6" Type="http://schemas.openxmlformats.org/officeDocument/2006/relationships/slideLayout" Target="../slideLayouts/slideLayout186.xml"/><Relationship Id="rId5" Type="http://schemas.openxmlformats.org/officeDocument/2006/relationships/slideLayout" Target="../slideLayouts/slideLayout185.xml"/><Relationship Id="rId4" Type="http://schemas.openxmlformats.org/officeDocument/2006/relationships/slideLayout" Target="../slideLayouts/slideLayout184.xml"/><Relationship Id="rId3" Type="http://schemas.openxmlformats.org/officeDocument/2006/relationships/slideLayout" Target="../slideLayouts/slideLayout183.xml"/><Relationship Id="rId2" Type="http://schemas.openxmlformats.org/officeDocument/2006/relationships/slideLayout" Target="../slideLayouts/slideLayout182.xml"/><Relationship Id="rId18" Type="http://schemas.openxmlformats.org/officeDocument/2006/relationships/theme" Target="../theme/theme13.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195.xml"/><Relationship Id="rId14" Type="http://schemas.openxmlformats.org/officeDocument/2006/relationships/slideLayout" Target="../slideLayouts/slideLayout194.xml"/><Relationship Id="rId13" Type="http://schemas.openxmlformats.org/officeDocument/2006/relationships/slideLayout" Target="../slideLayouts/slideLayout193.xml"/><Relationship Id="rId12" Type="http://schemas.openxmlformats.org/officeDocument/2006/relationships/slideLayout" Target="../slideLayouts/slideLayout192.xml"/><Relationship Id="rId11" Type="http://schemas.openxmlformats.org/officeDocument/2006/relationships/slideLayout" Target="../slideLayouts/slideLayout191.xml"/><Relationship Id="rId10" Type="http://schemas.openxmlformats.org/officeDocument/2006/relationships/slideLayout" Target="../slideLayouts/slideLayout190.xml"/><Relationship Id="rId1" Type="http://schemas.openxmlformats.org/officeDocument/2006/relationships/slideLayout" Target="../slideLayouts/slideLayout181.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204.xml"/><Relationship Id="rId8" Type="http://schemas.openxmlformats.org/officeDocument/2006/relationships/slideLayout" Target="../slideLayouts/slideLayout203.xml"/><Relationship Id="rId7" Type="http://schemas.openxmlformats.org/officeDocument/2006/relationships/slideLayout" Target="../slideLayouts/slideLayout202.xml"/><Relationship Id="rId6" Type="http://schemas.openxmlformats.org/officeDocument/2006/relationships/slideLayout" Target="../slideLayouts/slideLayout201.xml"/><Relationship Id="rId5" Type="http://schemas.openxmlformats.org/officeDocument/2006/relationships/slideLayout" Target="../slideLayouts/slideLayout200.xml"/><Relationship Id="rId4" Type="http://schemas.openxmlformats.org/officeDocument/2006/relationships/slideLayout" Target="../slideLayouts/slideLayout199.xml"/><Relationship Id="rId3" Type="http://schemas.openxmlformats.org/officeDocument/2006/relationships/slideLayout" Target="../slideLayouts/slideLayout198.xml"/><Relationship Id="rId2" Type="http://schemas.openxmlformats.org/officeDocument/2006/relationships/slideLayout" Target="../slideLayouts/slideLayout197.xml"/><Relationship Id="rId18" Type="http://schemas.openxmlformats.org/officeDocument/2006/relationships/theme" Target="../theme/theme14.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210.xml"/><Relationship Id="rId14" Type="http://schemas.openxmlformats.org/officeDocument/2006/relationships/slideLayout" Target="../slideLayouts/slideLayout209.xml"/><Relationship Id="rId13" Type="http://schemas.openxmlformats.org/officeDocument/2006/relationships/slideLayout" Target="../slideLayouts/slideLayout208.xml"/><Relationship Id="rId12" Type="http://schemas.openxmlformats.org/officeDocument/2006/relationships/slideLayout" Target="../slideLayouts/slideLayout207.xml"/><Relationship Id="rId11" Type="http://schemas.openxmlformats.org/officeDocument/2006/relationships/slideLayout" Target="../slideLayouts/slideLayout206.xml"/><Relationship Id="rId10" Type="http://schemas.openxmlformats.org/officeDocument/2006/relationships/slideLayout" Target="../slideLayouts/slideLayout205.xml"/><Relationship Id="rId1" Type="http://schemas.openxmlformats.org/officeDocument/2006/relationships/slideLayout" Target="../slideLayouts/slideLayout196.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219.xml"/><Relationship Id="rId8" Type="http://schemas.openxmlformats.org/officeDocument/2006/relationships/slideLayout" Target="../slideLayouts/slideLayout218.xml"/><Relationship Id="rId7" Type="http://schemas.openxmlformats.org/officeDocument/2006/relationships/slideLayout" Target="../slideLayouts/slideLayout217.xml"/><Relationship Id="rId6" Type="http://schemas.openxmlformats.org/officeDocument/2006/relationships/slideLayout" Target="../slideLayouts/slideLayout216.xml"/><Relationship Id="rId5" Type="http://schemas.openxmlformats.org/officeDocument/2006/relationships/slideLayout" Target="../slideLayouts/slideLayout215.xml"/><Relationship Id="rId4" Type="http://schemas.openxmlformats.org/officeDocument/2006/relationships/slideLayout" Target="../slideLayouts/slideLayout214.xml"/><Relationship Id="rId3" Type="http://schemas.openxmlformats.org/officeDocument/2006/relationships/slideLayout" Target="../slideLayouts/slideLayout213.xml"/><Relationship Id="rId2" Type="http://schemas.openxmlformats.org/officeDocument/2006/relationships/slideLayout" Target="../slideLayouts/slideLayout212.xml"/><Relationship Id="rId18" Type="http://schemas.openxmlformats.org/officeDocument/2006/relationships/theme" Target="../theme/theme15.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225.xml"/><Relationship Id="rId14" Type="http://schemas.openxmlformats.org/officeDocument/2006/relationships/slideLayout" Target="../slideLayouts/slideLayout224.xml"/><Relationship Id="rId13" Type="http://schemas.openxmlformats.org/officeDocument/2006/relationships/slideLayout" Target="../slideLayouts/slideLayout223.xml"/><Relationship Id="rId12" Type="http://schemas.openxmlformats.org/officeDocument/2006/relationships/slideLayout" Target="../slideLayouts/slideLayout222.xml"/><Relationship Id="rId11" Type="http://schemas.openxmlformats.org/officeDocument/2006/relationships/slideLayout" Target="../slideLayouts/slideLayout221.xml"/><Relationship Id="rId10" Type="http://schemas.openxmlformats.org/officeDocument/2006/relationships/slideLayout" Target="../slideLayouts/slideLayout220.xml"/><Relationship Id="rId1" Type="http://schemas.openxmlformats.org/officeDocument/2006/relationships/slideLayout" Target="../slideLayouts/slideLayout211.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34.xml"/><Relationship Id="rId8" Type="http://schemas.openxmlformats.org/officeDocument/2006/relationships/slideLayout" Target="../slideLayouts/slideLayout233.xml"/><Relationship Id="rId7" Type="http://schemas.openxmlformats.org/officeDocument/2006/relationships/slideLayout" Target="../slideLayouts/slideLayout232.xml"/><Relationship Id="rId6" Type="http://schemas.openxmlformats.org/officeDocument/2006/relationships/slideLayout" Target="../slideLayouts/slideLayout231.xml"/><Relationship Id="rId5" Type="http://schemas.openxmlformats.org/officeDocument/2006/relationships/slideLayout" Target="../slideLayouts/slideLayout230.xml"/><Relationship Id="rId4" Type="http://schemas.openxmlformats.org/officeDocument/2006/relationships/slideLayout" Target="../slideLayouts/slideLayout229.xml"/><Relationship Id="rId3" Type="http://schemas.openxmlformats.org/officeDocument/2006/relationships/slideLayout" Target="../slideLayouts/slideLayout228.xml"/><Relationship Id="rId2" Type="http://schemas.openxmlformats.org/officeDocument/2006/relationships/slideLayout" Target="../slideLayouts/slideLayout227.xml"/><Relationship Id="rId18" Type="http://schemas.openxmlformats.org/officeDocument/2006/relationships/theme" Target="../theme/theme16.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240.xml"/><Relationship Id="rId14" Type="http://schemas.openxmlformats.org/officeDocument/2006/relationships/slideLayout" Target="../slideLayouts/slideLayout239.xml"/><Relationship Id="rId13" Type="http://schemas.openxmlformats.org/officeDocument/2006/relationships/slideLayout" Target="../slideLayouts/slideLayout238.xml"/><Relationship Id="rId12" Type="http://schemas.openxmlformats.org/officeDocument/2006/relationships/slideLayout" Target="../slideLayouts/slideLayout237.xml"/><Relationship Id="rId11" Type="http://schemas.openxmlformats.org/officeDocument/2006/relationships/slideLayout" Target="../slideLayouts/slideLayout236.xml"/><Relationship Id="rId10" Type="http://schemas.openxmlformats.org/officeDocument/2006/relationships/slideLayout" Target="../slideLayouts/slideLayout235.xml"/><Relationship Id="rId1" Type="http://schemas.openxmlformats.org/officeDocument/2006/relationships/slideLayout" Target="../slideLayouts/slideLayout226.xml"/></Relationships>
</file>

<file path=ppt/slideMasters/_rels/slideMaster17.xml.rels><?xml version="1.0" encoding="UTF-8" standalone="yes"?>
<Relationships xmlns="http://schemas.openxmlformats.org/package/2006/relationships"><Relationship Id="rId9" Type="http://schemas.openxmlformats.org/officeDocument/2006/relationships/slideLayout" Target="../slideLayouts/slideLayout249.xml"/><Relationship Id="rId8" Type="http://schemas.openxmlformats.org/officeDocument/2006/relationships/slideLayout" Target="../slideLayouts/slideLayout248.xml"/><Relationship Id="rId7" Type="http://schemas.openxmlformats.org/officeDocument/2006/relationships/slideLayout" Target="../slideLayouts/slideLayout247.xml"/><Relationship Id="rId6" Type="http://schemas.openxmlformats.org/officeDocument/2006/relationships/slideLayout" Target="../slideLayouts/slideLayout246.xml"/><Relationship Id="rId5" Type="http://schemas.openxmlformats.org/officeDocument/2006/relationships/slideLayout" Target="../slideLayouts/slideLayout245.xml"/><Relationship Id="rId4" Type="http://schemas.openxmlformats.org/officeDocument/2006/relationships/slideLayout" Target="../slideLayouts/slideLayout244.xml"/><Relationship Id="rId3" Type="http://schemas.openxmlformats.org/officeDocument/2006/relationships/slideLayout" Target="../slideLayouts/slideLayout243.xml"/><Relationship Id="rId2" Type="http://schemas.openxmlformats.org/officeDocument/2006/relationships/slideLayout" Target="../slideLayouts/slideLayout242.xml"/><Relationship Id="rId18" Type="http://schemas.openxmlformats.org/officeDocument/2006/relationships/theme" Target="../theme/theme17.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255.xml"/><Relationship Id="rId14" Type="http://schemas.openxmlformats.org/officeDocument/2006/relationships/slideLayout" Target="../slideLayouts/slideLayout254.xml"/><Relationship Id="rId13" Type="http://schemas.openxmlformats.org/officeDocument/2006/relationships/slideLayout" Target="../slideLayouts/slideLayout253.xml"/><Relationship Id="rId12" Type="http://schemas.openxmlformats.org/officeDocument/2006/relationships/slideLayout" Target="../slideLayouts/slideLayout252.xml"/><Relationship Id="rId11" Type="http://schemas.openxmlformats.org/officeDocument/2006/relationships/slideLayout" Target="../slideLayouts/slideLayout251.xml"/><Relationship Id="rId10" Type="http://schemas.openxmlformats.org/officeDocument/2006/relationships/slideLayout" Target="../slideLayouts/slideLayout250.xml"/><Relationship Id="rId1" Type="http://schemas.openxmlformats.org/officeDocument/2006/relationships/slideLayout" Target="../slideLayouts/slideLayout241.xml"/></Relationships>
</file>

<file path=ppt/slideMasters/_rels/slideMaster18.xml.rels><?xml version="1.0" encoding="UTF-8" standalone="yes"?>
<Relationships xmlns="http://schemas.openxmlformats.org/package/2006/relationships"><Relationship Id="rId9" Type="http://schemas.openxmlformats.org/officeDocument/2006/relationships/slideLayout" Target="../slideLayouts/slideLayout264.xml"/><Relationship Id="rId8" Type="http://schemas.openxmlformats.org/officeDocument/2006/relationships/slideLayout" Target="../slideLayouts/slideLayout263.xml"/><Relationship Id="rId7" Type="http://schemas.openxmlformats.org/officeDocument/2006/relationships/slideLayout" Target="../slideLayouts/slideLayout262.xml"/><Relationship Id="rId6" Type="http://schemas.openxmlformats.org/officeDocument/2006/relationships/slideLayout" Target="../slideLayouts/slideLayout261.xml"/><Relationship Id="rId5" Type="http://schemas.openxmlformats.org/officeDocument/2006/relationships/slideLayout" Target="../slideLayouts/slideLayout260.xml"/><Relationship Id="rId4" Type="http://schemas.openxmlformats.org/officeDocument/2006/relationships/slideLayout" Target="../slideLayouts/slideLayout259.xml"/><Relationship Id="rId3" Type="http://schemas.openxmlformats.org/officeDocument/2006/relationships/slideLayout" Target="../slideLayouts/slideLayout258.xml"/><Relationship Id="rId2" Type="http://schemas.openxmlformats.org/officeDocument/2006/relationships/slideLayout" Target="../slideLayouts/slideLayout257.xml"/><Relationship Id="rId18" Type="http://schemas.openxmlformats.org/officeDocument/2006/relationships/theme" Target="../theme/theme18.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270.xml"/><Relationship Id="rId14" Type="http://schemas.openxmlformats.org/officeDocument/2006/relationships/slideLayout" Target="../slideLayouts/slideLayout269.xml"/><Relationship Id="rId13" Type="http://schemas.openxmlformats.org/officeDocument/2006/relationships/slideLayout" Target="../slideLayouts/slideLayout268.xml"/><Relationship Id="rId12" Type="http://schemas.openxmlformats.org/officeDocument/2006/relationships/slideLayout" Target="../slideLayouts/slideLayout267.xml"/><Relationship Id="rId11" Type="http://schemas.openxmlformats.org/officeDocument/2006/relationships/slideLayout" Target="../slideLayouts/slideLayout266.xml"/><Relationship Id="rId10" Type="http://schemas.openxmlformats.org/officeDocument/2006/relationships/slideLayout" Target="../slideLayouts/slideLayout265.xml"/><Relationship Id="rId1" Type="http://schemas.openxmlformats.org/officeDocument/2006/relationships/slideLayout" Target="../slideLayouts/slideLayout256.xml"/></Relationships>
</file>

<file path=ppt/slideMasters/_rels/slideMaster19.xml.rels><?xml version="1.0" encoding="UTF-8" standalone="yes"?>
<Relationships xmlns="http://schemas.openxmlformats.org/package/2006/relationships"><Relationship Id="rId9" Type="http://schemas.openxmlformats.org/officeDocument/2006/relationships/slideLayout" Target="../slideLayouts/slideLayout279.xml"/><Relationship Id="rId8" Type="http://schemas.openxmlformats.org/officeDocument/2006/relationships/slideLayout" Target="../slideLayouts/slideLayout278.xml"/><Relationship Id="rId7" Type="http://schemas.openxmlformats.org/officeDocument/2006/relationships/slideLayout" Target="../slideLayouts/slideLayout277.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 Id="rId3" Type="http://schemas.openxmlformats.org/officeDocument/2006/relationships/slideLayout" Target="../slideLayouts/slideLayout273.xml"/><Relationship Id="rId2" Type="http://schemas.openxmlformats.org/officeDocument/2006/relationships/slideLayout" Target="../slideLayouts/slideLayout272.xml"/><Relationship Id="rId18" Type="http://schemas.openxmlformats.org/officeDocument/2006/relationships/theme" Target="../theme/theme19.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285.xml"/><Relationship Id="rId14" Type="http://schemas.openxmlformats.org/officeDocument/2006/relationships/slideLayout" Target="../slideLayouts/slideLayout284.xml"/><Relationship Id="rId13" Type="http://schemas.openxmlformats.org/officeDocument/2006/relationships/slideLayout" Target="../slideLayouts/slideLayout283.xml"/><Relationship Id="rId12" Type="http://schemas.openxmlformats.org/officeDocument/2006/relationships/slideLayout" Target="../slideLayouts/slideLayout282.xml"/><Relationship Id="rId11" Type="http://schemas.openxmlformats.org/officeDocument/2006/relationships/slideLayout" Target="../slideLayouts/slideLayout281.xml"/><Relationship Id="rId10" Type="http://schemas.openxmlformats.org/officeDocument/2006/relationships/slideLayout" Target="../slideLayouts/slideLayout280.xml"/><Relationship Id="rId1" Type="http://schemas.openxmlformats.org/officeDocument/2006/relationships/slideLayout" Target="../slideLayouts/slideLayout27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8" Type="http://schemas.openxmlformats.org/officeDocument/2006/relationships/theme" Target="../theme/theme2.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30.xml"/><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20.xml.rels><?xml version="1.0" encoding="UTF-8" standalone="yes"?>
<Relationships xmlns="http://schemas.openxmlformats.org/package/2006/relationships"><Relationship Id="rId9" Type="http://schemas.openxmlformats.org/officeDocument/2006/relationships/slideLayout" Target="../slideLayouts/slideLayout294.xml"/><Relationship Id="rId8" Type="http://schemas.openxmlformats.org/officeDocument/2006/relationships/slideLayout" Target="../slideLayouts/slideLayout293.xml"/><Relationship Id="rId7" Type="http://schemas.openxmlformats.org/officeDocument/2006/relationships/slideLayout" Target="../slideLayouts/slideLayout292.xml"/><Relationship Id="rId6" Type="http://schemas.openxmlformats.org/officeDocument/2006/relationships/slideLayout" Target="../slideLayouts/slideLayout291.xml"/><Relationship Id="rId5" Type="http://schemas.openxmlformats.org/officeDocument/2006/relationships/slideLayout" Target="../slideLayouts/slideLayout290.xml"/><Relationship Id="rId4" Type="http://schemas.openxmlformats.org/officeDocument/2006/relationships/slideLayout" Target="../slideLayouts/slideLayout289.xml"/><Relationship Id="rId3" Type="http://schemas.openxmlformats.org/officeDocument/2006/relationships/slideLayout" Target="../slideLayouts/slideLayout288.xml"/><Relationship Id="rId2" Type="http://schemas.openxmlformats.org/officeDocument/2006/relationships/slideLayout" Target="../slideLayouts/slideLayout287.xml"/><Relationship Id="rId18" Type="http://schemas.openxmlformats.org/officeDocument/2006/relationships/theme" Target="../theme/theme20.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300.xml"/><Relationship Id="rId14" Type="http://schemas.openxmlformats.org/officeDocument/2006/relationships/slideLayout" Target="../slideLayouts/slideLayout299.xml"/><Relationship Id="rId13" Type="http://schemas.openxmlformats.org/officeDocument/2006/relationships/slideLayout" Target="../slideLayouts/slideLayout298.xml"/><Relationship Id="rId12" Type="http://schemas.openxmlformats.org/officeDocument/2006/relationships/slideLayout" Target="../slideLayouts/slideLayout297.xml"/><Relationship Id="rId11" Type="http://schemas.openxmlformats.org/officeDocument/2006/relationships/slideLayout" Target="../slideLayouts/slideLayout296.xml"/><Relationship Id="rId10" Type="http://schemas.openxmlformats.org/officeDocument/2006/relationships/slideLayout" Target="../slideLayouts/slideLayout295.xml"/><Relationship Id="rId1" Type="http://schemas.openxmlformats.org/officeDocument/2006/relationships/slideLayout" Target="../slideLayouts/slideLayout286.xml"/></Relationships>
</file>

<file path=ppt/slideMasters/_rels/slideMaster21.xml.rels><?xml version="1.0" encoding="UTF-8" standalone="yes"?>
<Relationships xmlns="http://schemas.openxmlformats.org/package/2006/relationships"><Relationship Id="rId9" Type="http://schemas.openxmlformats.org/officeDocument/2006/relationships/slideLayout" Target="../slideLayouts/slideLayout309.xml"/><Relationship Id="rId8" Type="http://schemas.openxmlformats.org/officeDocument/2006/relationships/slideLayout" Target="../slideLayouts/slideLayout308.xml"/><Relationship Id="rId7" Type="http://schemas.openxmlformats.org/officeDocument/2006/relationships/slideLayout" Target="../slideLayouts/slideLayout307.xml"/><Relationship Id="rId6" Type="http://schemas.openxmlformats.org/officeDocument/2006/relationships/slideLayout" Target="../slideLayouts/slideLayout306.xml"/><Relationship Id="rId5" Type="http://schemas.openxmlformats.org/officeDocument/2006/relationships/slideLayout" Target="../slideLayouts/slideLayout305.xml"/><Relationship Id="rId4" Type="http://schemas.openxmlformats.org/officeDocument/2006/relationships/slideLayout" Target="../slideLayouts/slideLayout304.xml"/><Relationship Id="rId3" Type="http://schemas.openxmlformats.org/officeDocument/2006/relationships/slideLayout" Target="../slideLayouts/slideLayout303.xml"/><Relationship Id="rId2" Type="http://schemas.openxmlformats.org/officeDocument/2006/relationships/slideLayout" Target="../slideLayouts/slideLayout302.xml"/><Relationship Id="rId18" Type="http://schemas.openxmlformats.org/officeDocument/2006/relationships/theme" Target="../theme/theme21.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315.xml"/><Relationship Id="rId14" Type="http://schemas.openxmlformats.org/officeDocument/2006/relationships/slideLayout" Target="../slideLayouts/slideLayout314.xml"/><Relationship Id="rId13" Type="http://schemas.openxmlformats.org/officeDocument/2006/relationships/slideLayout" Target="../slideLayouts/slideLayout313.xml"/><Relationship Id="rId12" Type="http://schemas.openxmlformats.org/officeDocument/2006/relationships/slideLayout" Target="../slideLayouts/slideLayout312.xml"/><Relationship Id="rId11" Type="http://schemas.openxmlformats.org/officeDocument/2006/relationships/slideLayout" Target="../slideLayouts/slideLayout311.xml"/><Relationship Id="rId10" Type="http://schemas.openxmlformats.org/officeDocument/2006/relationships/slideLayout" Target="../slideLayouts/slideLayout310.xml"/><Relationship Id="rId1" Type="http://schemas.openxmlformats.org/officeDocument/2006/relationships/slideLayout" Target="../slideLayouts/slideLayout301.xml"/></Relationships>
</file>

<file path=ppt/slideMasters/_rels/slideMaster22.xml.rels><?xml version="1.0" encoding="UTF-8" standalone="yes"?>
<Relationships xmlns="http://schemas.openxmlformats.org/package/2006/relationships"><Relationship Id="rId9" Type="http://schemas.openxmlformats.org/officeDocument/2006/relationships/slideLayout" Target="../slideLayouts/slideLayout324.xml"/><Relationship Id="rId8" Type="http://schemas.openxmlformats.org/officeDocument/2006/relationships/slideLayout" Target="../slideLayouts/slideLayout323.xml"/><Relationship Id="rId7" Type="http://schemas.openxmlformats.org/officeDocument/2006/relationships/slideLayout" Target="../slideLayouts/slideLayout322.xml"/><Relationship Id="rId6" Type="http://schemas.openxmlformats.org/officeDocument/2006/relationships/slideLayout" Target="../slideLayouts/slideLayout321.xml"/><Relationship Id="rId5" Type="http://schemas.openxmlformats.org/officeDocument/2006/relationships/slideLayout" Target="../slideLayouts/slideLayout320.xml"/><Relationship Id="rId4" Type="http://schemas.openxmlformats.org/officeDocument/2006/relationships/slideLayout" Target="../slideLayouts/slideLayout319.xml"/><Relationship Id="rId3" Type="http://schemas.openxmlformats.org/officeDocument/2006/relationships/slideLayout" Target="../slideLayouts/slideLayout318.xml"/><Relationship Id="rId2" Type="http://schemas.openxmlformats.org/officeDocument/2006/relationships/slideLayout" Target="../slideLayouts/slideLayout317.xml"/><Relationship Id="rId18" Type="http://schemas.openxmlformats.org/officeDocument/2006/relationships/theme" Target="../theme/theme22.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330.xml"/><Relationship Id="rId14" Type="http://schemas.openxmlformats.org/officeDocument/2006/relationships/slideLayout" Target="../slideLayouts/slideLayout329.xml"/><Relationship Id="rId13" Type="http://schemas.openxmlformats.org/officeDocument/2006/relationships/slideLayout" Target="../slideLayouts/slideLayout328.xml"/><Relationship Id="rId12" Type="http://schemas.openxmlformats.org/officeDocument/2006/relationships/slideLayout" Target="../slideLayouts/slideLayout327.xml"/><Relationship Id="rId11" Type="http://schemas.openxmlformats.org/officeDocument/2006/relationships/slideLayout" Target="../slideLayouts/slideLayout326.xml"/><Relationship Id="rId10" Type="http://schemas.openxmlformats.org/officeDocument/2006/relationships/slideLayout" Target="../slideLayouts/slideLayout325.xml"/><Relationship Id="rId1" Type="http://schemas.openxmlformats.org/officeDocument/2006/relationships/slideLayout" Target="../slideLayouts/slideLayout316.xml"/></Relationships>
</file>

<file path=ppt/slideMasters/_rels/slideMaster23.xml.rels><?xml version="1.0" encoding="UTF-8" standalone="yes"?>
<Relationships xmlns="http://schemas.openxmlformats.org/package/2006/relationships"><Relationship Id="rId9" Type="http://schemas.openxmlformats.org/officeDocument/2006/relationships/slideLayout" Target="../slideLayouts/slideLayout339.xml"/><Relationship Id="rId8" Type="http://schemas.openxmlformats.org/officeDocument/2006/relationships/slideLayout" Target="../slideLayouts/slideLayout338.xml"/><Relationship Id="rId7" Type="http://schemas.openxmlformats.org/officeDocument/2006/relationships/slideLayout" Target="../slideLayouts/slideLayout337.xml"/><Relationship Id="rId6" Type="http://schemas.openxmlformats.org/officeDocument/2006/relationships/slideLayout" Target="../slideLayouts/slideLayout336.xml"/><Relationship Id="rId5" Type="http://schemas.openxmlformats.org/officeDocument/2006/relationships/slideLayout" Target="../slideLayouts/slideLayout335.xml"/><Relationship Id="rId4" Type="http://schemas.openxmlformats.org/officeDocument/2006/relationships/slideLayout" Target="../slideLayouts/slideLayout334.xml"/><Relationship Id="rId3" Type="http://schemas.openxmlformats.org/officeDocument/2006/relationships/slideLayout" Target="../slideLayouts/slideLayout333.xml"/><Relationship Id="rId2" Type="http://schemas.openxmlformats.org/officeDocument/2006/relationships/slideLayout" Target="../slideLayouts/slideLayout332.xml"/><Relationship Id="rId18" Type="http://schemas.openxmlformats.org/officeDocument/2006/relationships/theme" Target="../theme/theme23.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345.xml"/><Relationship Id="rId14" Type="http://schemas.openxmlformats.org/officeDocument/2006/relationships/slideLayout" Target="../slideLayouts/slideLayout344.xml"/><Relationship Id="rId13" Type="http://schemas.openxmlformats.org/officeDocument/2006/relationships/slideLayout" Target="../slideLayouts/slideLayout343.xml"/><Relationship Id="rId12" Type="http://schemas.openxmlformats.org/officeDocument/2006/relationships/slideLayout" Target="../slideLayouts/slideLayout342.xml"/><Relationship Id="rId11" Type="http://schemas.openxmlformats.org/officeDocument/2006/relationships/slideLayout" Target="../slideLayouts/slideLayout341.xml"/><Relationship Id="rId10" Type="http://schemas.openxmlformats.org/officeDocument/2006/relationships/slideLayout" Target="../slideLayouts/slideLayout340.xml"/><Relationship Id="rId1" Type="http://schemas.openxmlformats.org/officeDocument/2006/relationships/slideLayout" Target="../slideLayouts/slideLayout331.xml"/></Relationships>
</file>

<file path=ppt/slideMasters/_rels/slideMaster24.xml.rels><?xml version="1.0" encoding="UTF-8" standalone="yes"?>
<Relationships xmlns="http://schemas.openxmlformats.org/package/2006/relationships"><Relationship Id="rId9" Type="http://schemas.openxmlformats.org/officeDocument/2006/relationships/slideLayout" Target="../slideLayouts/slideLayout354.xml"/><Relationship Id="rId8" Type="http://schemas.openxmlformats.org/officeDocument/2006/relationships/slideLayout" Target="../slideLayouts/slideLayout353.xml"/><Relationship Id="rId7" Type="http://schemas.openxmlformats.org/officeDocument/2006/relationships/slideLayout" Target="../slideLayouts/slideLayout352.xml"/><Relationship Id="rId6" Type="http://schemas.openxmlformats.org/officeDocument/2006/relationships/slideLayout" Target="../slideLayouts/slideLayout351.xml"/><Relationship Id="rId5" Type="http://schemas.openxmlformats.org/officeDocument/2006/relationships/slideLayout" Target="../slideLayouts/slideLayout350.xml"/><Relationship Id="rId4" Type="http://schemas.openxmlformats.org/officeDocument/2006/relationships/slideLayout" Target="../slideLayouts/slideLayout349.xml"/><Relationship Id="rId3" Type="http://schemas.openxmlformats.org/officeDocument/2006/relationships/slideLayout" Target="../slideLayouts/slideLayout348.xml"/><Relationship Id="rId2" Type="http://schemas.openxmlformats.org/officeDocument/2006/relationships/slideLayout" Target="../slideLayouts/slideLayout347.xml"/><Relationship Id="rId18" Type="http://schemas.openxmlformats.org/officeDocument/2006/relationships/theme" Target="../theme/theme24.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360.xml"/><Relationship Id="rId14" Type="http://schemas.openxmlformats.org/officeDocument/2006/relationships/slideLayout" Target="../slideLayouts/slideLayout359.xml"/><Relationship Id="rId13" Type="http://schemas.openxmlformats.org/officeDocument/2006/relationships/slideLayout" Target="../slideLayouts/slideLayout358.xml"/><Relationship Id="rId12" Type="http://schemas.openxmlformats.org/officeDocument/2006/relationships/slideLayout" Target="../slideLayouts/slideLayout357.xml"/><Relationship Id="rId11" Type="http://schemas.openxmlformats.org/officeDocument/2006/relationships/slideLayout" Target="../slideLayouts/slideLayout356.xml"/><Relationship Id="rId10" Type="http://schemas.openxmlformats.org/officeDocument/2006/relationships/slideLayout" Target="../slideLayouts/slideLayout355.xml"/><Relationship Id="rId1" Type="http://schemas.openxmlformats.org/officeDocument/2006/relationships/slideLayout" Target="../slideLayouts/slideLayout346.xml"/></Relationships>
</file>

<file path=ppt/slideMasters/_rels/slideMaster25.xml.rels><?xml version="1.0" encoding="UTF-8" standalone="yes"?>
<Relationships xmlns="http://schemas.openxmlformats.org/package/2006/relationships"><Relationship Id="rId9" Type="http://schemas.openxmlformats.org/officeDocument/2006/relationships/slideLayout" Target="../slideLayouts/slideLayout369.xml"/><Relationship Id="rId8" Type="http://schemas.openxmlformats.org/officeDocument/2006/relationships/slideLayout" Target="../slideLayouts/slideLayout368.xml"/><Relationship Id="rId7" Type="http://schemas.openxmlformats.org/officeDocument/2006/relationships/slideLayout" Target="../slideLayouts/slideLayout367.xml"/><Relationship Id="rId6" Type="http://schemas.openxmlformats.org/officeDocument/2006/relationships/slideLayout" Target="../slideLayouts/slideLayout366.xml"/><Relationship Id="rId5" Type="http://schemas.openxmlformats.org/officeDocument/2006/relationships/slideLayout" Target="../slideLayouts/slideLayout365.xml"/><Relationship Id="rId4" Type="http://schemas.openxmlformats.org/officeDocument/2006/relationships/slideLayout" Target="../slideLayouts/slideLayout364.xml"/><Relationship Id="rId3" Type="http://schemas.openxmlformats.org/officeDocument/2006/relationships/slideLayout" Target="../slideLayouts/slideLayout363.xml"/><Relationship Id="rId2" Type="http://schemas.openxmlformats.org/officeDocument/2006/relationships/slideLayout" Target="../slideLayouts/slideLayout362.xml"/><Relationship Id="rId18" Type="http://schemas.openxmlformats.org/officeDocument/2006/relationships/theme" Target="../theme/theme25.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375.xml"/><Relationship Id="rId14" Type="http://schemas.openxmlformats.org/officeDocument/2006/relationships/slideLayout" Target="../slideLayouts/slideLayout374.xml"/><Relationship Id="rId13" Type="http://schemas.openxmlformats.org/officeDocument/2006/relationships/slideLayout" Target="../slideLayouts/slideLayout373.xml"/><Relationship Id="rId12" Type="http://schemas.openxmlformats.org/officeDocument/2006/relationships/slideLayout" Target="../slideLayouts/slideLayout372.xml"/><Relationship Id="rId11" Type="http://schemas.openxmlformats.org/officeDocument/2006/relationships/slideLayout" Target="../slideLayouts/slideLayout371.xml"/><Relationship Id="rId10" Type="http://schemas.openxmlformats.org/officeDocument/2006/relationships/slideLayout" Target="../slideLayouts/slideLayout370.xml"/><Relationship Id="rId1" Type="http://schemas.openxmlformats.org/officeDocument/2006/relationships/slideLayout" Target="../slideLayouts/slideLayout361.xml"/></Relationships>
</file>

<file path=ppt/slideMasters/_rels/slideMaster26.xml.rels><?xml version="1.0" encoding="UTF-8" standalone="yes"?>
<Relationships xmlns="http://schemas.openxmlformats.org/package/2006/relationships"><Relationship Id="rId9" Type="http://schemas.openxmlformats.org/officeDocument/2006/relationships/slideLayout" Target="../slideLayouts/slideLayout384.xml"/><Relationship Id="rId8" Type="http://schemas.openxmlformats.org/officeDocument/2006/relationships/slideLayout" Target="../slideLayouts/slideLayout383.xml"/><Relationship Id="rId7" Type="http://schemas.openxmlformats.org/officeDocument/2006/relationships/slideLayout" Target="../slideLayouts/slideLayout382.xml"/><Relationship Id="rId6" Type="http://schemas.openxmlformats.org/officeDocument/2006/relationships/slideLayout" Target="../slideLayouts/slideLayout381.xml"/><Relationship Id="rId5" Type="http://schemas.openxmlformats.org/officeDocument/2006/relationships/slideLayout" Target="../slideLayouts/slideLayout380.xml"/><Relationship Id="rId4" Type="http://schemas.openxmlformats.org/officeDocument/2006/relationships/slideLayout" Target="../slideLayouts/slideLayout379.xml"/><Relationship Id="rId3" Type="http://schemas.openxmlformats.org/officeDocument/2006/relationships/slideLayout" Target="../slideLayouts/slideLayout378.xml"/><Relationship Id="rId2" Type="http://schemas.openxmlformats.org/officeDocument/2006/relationships/slideLayout" Target="../slideLayouts/slideLayout377.xml"/><Relationship Id="rId18" Type="http://schemas.openxmlformats.org/officeDocument/2006/relationships/theme" Target="../theme/theme26.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390.xml"/><Relationship Id="rId14" Type="http://schemas.openxmlformats.org/officeDocument/2006/relationships/slideLayout" Target="../slideLayouts/slideLayout389.xml"/><Relationship Id="rId13" Type="http://schemas.openxmlformats.org/officeDocument/2006/relationships/slideLayout" Target="../slideLayouts/slideLayout388.xml"/><Relationship Id="rId12" Type="http://schemas.openxmlformats.org/officeDocument/2006/relationships/slideLayout" Target="../slideLayouts/slideLayout387.xml"/><Relationship Id="rId11" Type="http://schemas.openxmlformats.org/officeDocument/2006/relationships/slideLayout" Target="../slideLayouts/slideLayout386.xml"/><Relationship Id="rId10" Type="http://schemas.openxmlformats.org/officeDocument/2006/relationships/slideLayout" Target="../slideLayouts/slideLayout385.xml"/><Relationship Id="rId1" Type="http://schemas.openxmlformats.org/officeDocument/2006/relationships/slideLayout" Target="../slideLayouts/slideLayout37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8" Type="http://schemas.openxmlformats.org/officeDocument/2006/relationships/theme" Target="../theme/theme3.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45.xml"/><Relationship Id="rId14" Type="http://schemas.openxmlformats.org/officeDocument/2006/relationships/slideLayout" Target="../slideLayouts/slideLayout44.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8" Type="http://schemas.openxmlformats.org/officeDocument/2006/relationships/theme" Target="../theme/theme4.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60.xml"/><Relationship Id="rId14" Type="http://schemas.openxmlformats.org/officeDocument/2006/relationships/slideLayout" Target="../slideLayouts/slideLayout59.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9.xml"/><Relationship Id="rId8" Type="http://schemas.openxmlformats.org/officeDocument/2006/relationships/slideLayout" Target="../slideLayouts/slideLayout68.xml"/><Relationship Id="rId7" Type="http://schemas.openxmlformats.org/officeDocument/2006/relationships/slideLayout" Target="../slideLayouts/slideLayout67.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3" Type="http://schemas.openxmlformats.org/officeDocument/2006/relationships/slideLayout" Target="../slideLayouts/slideLayout63.xml"/><Relationship Id="rId2" Type="http://schemas.openxmlformats.org/officeDocument/2006/relationships/slideLayout" Target="../slideLayouts/slideLayout62.xml"/><Relationship Id="rId18" Type="http://schemas.openxmlformats.org/officeDocument/2006/relationships/theme" Target="../theme/theme5.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75.xml"/><Relationship Id="rId14" Type="http://schemas.openxmlformats.org/officeDocument/2006/relationships/slideLayout" Target="../slideLayouts/slideLayout74.xml"/><Relationship Id="rId13" Type="http://schemas.openxmlformats.org/officeDocument/2006/relationships/slideLayout" Target="../slideLayouts/slideLayout73.xml"/><Relationship Id="rId12" Type="http://schemas.openxmlformats.org/officeDocument/2006/relationships/slideLayout" Target="../slideLayouts/slideLayout72.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4.xml"/><Relationship Id="rId8" Type="http://schemas.openxmlformats.org/officeDocument/2006/relationships/slideLayout" Target="../slideLayouts/slideLayout83.xml"/><Relationship Id="rId7" Type="http://schemas.openxmlformats.org/officeDocument/2006/relationships/slideLayout" Target="../slideLayouts/slideLayout82.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3" Type="http://schemas.openxmlformats.org/officeDocument/2006/relationships/slideLayout" Target="../slideLayouts/slideLayout78.xml"/><Relationship Id="rId2" Type="http://schemas.openxmlformats.org/officeDocument/2006/relationships/slideLayout" Target="../slideLayouts/slideLayout77.xml"/><Relationship Id="rId18" Type="http://schemas.openxmlformats.org/officeDocument/2006/relationships/theme" Target="../theme/theme6.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90.xml"/><Relationship Id="rId14" Type="http://schemas.openxmlformats.org/officeDocument/2006/relationships/slideLayout" Target="../slideLayouts/slideLayout89.xml"/><Relationship Id="rId13" Type="http://schemas.openxmlformats.org/officeDocument/2006/relationships/slideLayout" Target="../slideLayouts/slideLayout88.xml"/><Relationship Id="rId12" Type="http://schemas.openxmlformats.org/officeDocument/2006/relationships/slideLayout" Target="../slideLayouts/slideLayout87.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99.xml"/><Relationship Id="rId8" Type="http://schemas.openxmlformats.org/officeDocument/2006/relationships/slideLayout" Target="../slideLayouts/slideLayout98.xml"/><Relationship Id="rId7" Type="http://schemas.openxmlformats.org/officeDocument/2006/relationships/slideLayout" Target="../slideLayouts/slideLayout97.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3" Type="http://schemas.openxmlformats.org/officeDocument/2006/relationships/slideLayout" Target="../slideLayouts/slideLayout93.xml"/><Relationship Id="rId2" Type="http://schemas.openxmlformats.org/officeDocument/2006/relationships/slideLayout" Target="../slideLayouts/slideLayout92.xml"/><Relationship Id="rId18" Type="http://schemas.openxmlformats.org/officeDocument/2006/relationships/theme" Target="../theme/theme7.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105.xml"/><Relationship Id="rId14" Type="http://schemas.openxmlformats.org/officeDocument/2006/relationships/slideLayout" Target="../slideLayouts/slideLayout104.xml"/><Relationship Id="rId13" Type="http://schemas.openxmlformats.org/officeDocument/2006/relationships/slideLayout" Target="../slideLayouts/slideLayout103.xml"/><Relationship Id="rId12" Type="http://schemas.openxmlformats.org/officeDocument/2006/relationships/slideLayout" Target="../slideLayouts/slideLayout102.xml"/><Relationship Id="rId11" Type="http://schemas.openxmlformats.org/officeDocument/2006/relationships/slideLayout" Target="../slideLayouts/slideLayout101.xml"/><Relationship Id="rId10" Type="http://schemas.openxmlformats.org/officeDocument/2006/relationships/slideLayout" Target="../slideLayouts/slideLayout100.xml"/><Relationship Id="rId1"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14.xml"/><Relationship Id="rId8" Type="http://schemas.openxmlformats.org/officeDocument/2006/relationships/slideLayout" Target="../slideLayouts/slideLayout113.xml"/><Relationship Id="rId7" Type="http://schemas.openxmlformats.org/officeDocument/2006/relationships/slideLayout" Target="../slideLayouts/slideLayout112.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4" Type="http://schemas.openxmlformats.org/officeDocument/2006/relationships/slideLayout" Target="../slideLayouts/slideLayout109.xml"/><Relationship Id="rId3" Type="http://schemas.openxmlformats.org/officeDocument/2006/relationships/slideLayout" Target="../slideLayouts/slideLayout108.xml"/><Relationship Id="rId2" Type="http://schemas.openxmlformats.org/officeDocument/2006/relationships/slideLayout" Target="../slideLayouts/slideLayout107.xml"/><Relationship Id="rId18" Type="http://schemas.openxmlformats.org/officeDocument/2006/relationships/theme" Target="../theme/theme8.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120.xml"/><Relationship Id="rId14" Type="http://schemas.openxmlformats.org/officeDocument/2006/relationships/slideLayout" Target="../slideLayouts/slideLayout119.xml"/><Relationship Id="rId13" Type="http://schemas.openxmlformats.org/officeDocument/2006/relationships/slideLayout" Target="../slideLayouts/slideLayout118.xml"/><Relationship Id="rId12" Type="http://schemas.openxmlformats.org/officeDocument/2006/relationships/slideLayout" Target="../slideLayouts/slideLayout117.xml"/><Relationship Id="rId11" Type="http://schemas.openxmlformats.org/officeDocument/2006/relationships/slideLayout" Target="../slideLayouts/slideLayout116.xml"/><Relationship Id="rId10" Type="http://schemas.openxmlformats.org/officeDocument/2006/relationships/slideLayout" Target="../slideLayouts/slideLayout115.xml"/><Relationship Id="rId1"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29.xml"/><Relationship Id="rId8" Type="http://schemas.openxmlformats.org/officeDocument/2006/relationships/slideLayout" Target="../slideLayouts/slideLayout128.xml"/><Relationship Id="rId7" Type="http://schemas.openxmlformats.org/officeDocument/2006/relationships/slideLayout" Target="../slideLayouts/slideLayout127.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 Id="rId3" Type="http://schemas.openxmlformats.org/officeDocument/2006/relationships/slideLayout" Target="../slideLayouts/slideLayout123.xml"/><Relationship Id="rId2" Type="http://schemas.openxmlformats.org/officeDocument/2006/relationships/slideLayout" Target="../slideLayouts/slideLayout122.xml"/><Relationship Id="rId18" Type="http://schemas.openxmlformats.org/officeDocument/2006/relationships/theme" Target="../theme/theme9.xml"/><Relationship Id="rId17" Type="http://schemas.openxmlformats.org/officeDocument/2006/relationships/image" Target="../media/image2.svg"/><Relationship Id="rId16" Type="http://schemas.openxmlformats.org/officeDocument/2006/relationships/image" Target="../media/image1.png"/><Relationship Id="rId15" Type="http://schemas.openxmlformats.org/officeDocument/2006/relationships/slideLayout" Target="../slideLayouts/slideLayout135.xml"/><Relationship Id="rId14" Type="http://schemas.openxmlformats.org/officeDocument/2006/relationships/slideLayout" Target="../slideLayouts/slideLayout134.xml"/><Relationship Id="rId13" Type="http://schemas.openxmlformats.org/officeDocument/2006/relationships/slideLayout" Target="../slideLayouts/slideLayout133.xml"/><Relationship Id="rId12" Type="http://schemas.openxmlformats.org/officeDocument/2006/relationships/slideLayout" Target="../slideLayouts/slideLayout132.xml"/><Relationship Id="rId11" Type="http://schemas.openxmlformats.org/officeDocument/2006/relationships/slideLayout" Target="../slideLayouts/slideLayout131.xml"/><Relationship Id="rId10" Type="http://schemas.openxmlformats.org/officeDocument/2006/relationships/slideLayout" Target="../slideLayouts/slideLayout130.xml"/><Relationship Id="rId1"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900">
                <a:solidFill>
                  <a:schemeClr val="tx1">
                    <a:tint val="75000"/>
                  </a:schemeClr>
                </a:solidFill>
                <a:latin typeface="Arial Rounded MT Bold" panose="020F0704030504030204" charset="0"/>
              </a:defRPr>
            </a:lvl1pPr>
          </a:lstStyle>
          <a:p>
            <a:fld id="{AD650461-3258-B34D-8572-24F67D98466F}" type="datetimeFigureOut">
              <a:rPr kumimoji="1" lang="zh-CN" altLang="en-US" smtClean="0"/>
            </a:fld>
            <a:endParaRPr kumimoji="1" lang="zh-CN" altLang="en-US"/>
          </a:p>
        </p:txBody>
      </p:sp>
      <p:sp>
        <p:nvSpPr>
          <p:cNvPr id="5" name="Footer Placeholder 4"/>
          <p:cNvSpPr>
            <a:spLocks noGrp="1"/>
          </p:cNvSpPr>
          <p:nvPr>
            <p:ph type="ftr" sz="quarter" idx="3"/>
          </p:nvPr>
        </p:nvSpPr>
        <p:spPr>
          <a:xfrm>
            <a:off x="2271715" y="9181398"/>
            <a:ext cx="2314575" cy="527403"/>
          </a:xfrm>
          <a:prstGeom prst="rect">
            <a:avLst/>
          </a:prstGeom>
        </p:spPr>
        <p:txBody>
          <a:bodyPr vert="horz" lIns="91440" tIns="45720" rIns="91440" bIns="45720" rtlCol="0" anchor="ctr"/>
          <a:lstStyle>
            <a:lvl1pPr algn="ctr">
              <a:defRPr sz="900">
                <a:solidFill>
                  <a:schemeClr val="tx1">
                    <a:tint val="75000"/>
                  </a:schemeClr>
                </a:solidFill>
                <a:latin typeface="Arial Rounded MT Bold" panose="020F0704030504030204" charset="0"/>
              </a:defRPr>
            </a:lvl1pPr>
          </a:lstStyle>
          <a:p>
            <a:endParaRPr kumimoji="1" lang="zh-CN"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900">
                <a:solidFill>
                  <a:schemeClr val="tx1">
                    <a:tint val="75000"/>
                  </a:schemeClr>
                </a:solidFill>
                <a:latin typeface="Arial Rounded MT Bold" panose="020F0704030504030204" charset="0"/>
              </a:defRPr>
            </a:lvl1pPr>
          </a:lstStyle>
          <a:p>
            <a:fld id="{91903632-ADA6-1746-A44F-05063D21FCF0}" type="slidenum">
              <a:rPr kumimoji="1" lang="zh-CN" altLang="en-US" smtClean="0"/>
            </a:fld>
            <a:endParaRPr kumimoji="1" lang="zh-CN" altLang="en-US"/>
          </a:p>
        </p:txBody>
      </p:sp>
      <p:pic>
        <p:nvPicPr>
          <p:cNvPr id="7" name="图形 6"/>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2520" y="9555531"/>
            <a:ext cx="644070" cy="166274"/>
          </a:xfrm>
          <a:prstGeom prst="rect">
            <a:avLst/>
          </a:prstGeom>
        </p:spPr>
      </p:pic>
      <p:sp>
        <p:nvSpPr>
          <p:cNvPr id="8" name="文本框 7"/>
          <p:cNvSpPr txBox="1"/>
          <p:nvPr userDrawn="1"/>
        </p:nvSpPr>
        <p:spPr>
          <a:xfrm>
            <a:off x="1421694" y="9547130"/>
            <a:ext cx="1225049" cy="184666"/>
          </a:xfrm>
          <a:prstGeom prst="rect">
            <a:avLst/>
          </a:prstGeom>
          <a:noFill/>
        </p:spPr>
        <p:txBody>
          <a:bodyPr wrap="square">
            <a:spAutoFit/>
          </a:bodyPr>
          <a:lstStyle/>
          <a:p>
            <a:pPr algn="dist"/>
            <a:r>
              <a:rPr lang="en-GB" altLang="zh-CN" sz="600" spc="100">
                <a:solidFill>
                  <a:schemeClr val="bg1">
                    <a:lumMod val="50000"/>
                  </a:schemeClr>
                </a:solidFill>
                <a:latin typeface="Times New Roman" panose="02020603050405020304" charset="0"/>
                <a:ea typeface="Times New Roman" panose="02020603050405020304" charset="0"/>
              </a:rPr>
              <a:t>https://echotik.ai</a:t>
            </a:r>
            <a:endParaRPr lang="zh-CN" altLang="en-US" sz="600">
              <a:solidFill>
                <a:schemeClr val="bg1">
                  <a:lumMod val="50000"/>
                </a:schemeClr>
              </a:solidFill>
              <a:latin typeface="Arial Rounded MT Bold" panose="020F0704030504030204" charset="0"/>
            </a:endParaRP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Rounded MT Bold" panose="020F070403050403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Rounded MT Bold" panose="020F070403050403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Rounded MT Bold" panose="020F070403050403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Rounded MT Bold" panose="020F070403050403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svg"/><Relationship Id="rId8" Type="http://schemas.openxmlformats.org/officeDocument/2006/relationships/image" Target="../media/image8.png"/><Relationship Id="rId7" Type="http://schemas.openxmlformats.org/officeDocument/2006/relationships/tags" Target="../tags/tag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tags" Target="../tags/tag1.xml"/><Relationship Id="rId3" Type="http://schemas.openxmlformats.org/officeDocument/2006/relationships/image" Target="../media/image5.png"/><Relationship Id="rId2" Type="http://schemas.openxmlformats.org/officeDocument/2006/relationships/image" Target="../media/image4.jpeg"/><Relationship Id="rId13" Type="http://schemas.openxmlformats.org/officeDocument/2006/relationships/slideLayout" Target="../slideLayouts/slideLayout1.xml"/><Relationship Id="rId12" Type="http://schemas.openxmlformats.org/officeDocument/2006/relationships/image" Target="../media/image10.png"/><Relationship Id="rId11" Type="http://schemas.openxmlformats.org/officeDocument/2006/relationships/tags" Target="../tags/tag4.xml"/><Relationship Id="rId10" Type="http://schemas.openxmlformats.org/officeDocument/2006/relationships/tags" Target="../tags/tag3.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81.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chart" Target="../charts/chart9.xml"/><Relationship Id="rId1" Type="http://schemas.openxmlformats.org/officeDocument/2006/relationships/chart" Target="../charts/chart8.xml"/></Relationships>
</file>

<file path=ppt/slides/_rels/slide11.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chart" Target="../charts/chart13.xml"/><Relationship Id="rId3" Type="http://schemas.openxmlformats.org/officeDocument/2006/relationships/chart" Target="../charts/chart12.xml"/><Relationship Id="rId2" Type="http://schemas.openxmlformats.org/officeDocument/2006/relationships/chart" Target="../charts/chart11.xml"/><Relationship Id="rId15" Type="http://schemas.openxmlformats.org/officeDocument/2006/relationships/slideLayout" Target="../slideLayouts/slideLayout151.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chart" Target="../charts/chart10.xml"/></Relationships>
</file>

<file path=ppt/slides/_rels/slide12.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chart" Target="../charts/chart16.xml"/><Relationship Id="rId2" Type="http://schemas.openxmlformats.org/officeDocument/2006/relationships/chart" Target="../charts/chart15.xml"/><Relationship Id="rId13" Type="http://schemas.openxmlformats.org/officeDocument/2006/relationships/slideLayout" Target="../slideLayouts/slideLayout136.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chart" Target="../charts/chart14.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66.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26.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chart" Target="../charts/chart17.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11.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96.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41.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56.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71.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301.xml"/><Relationship Id="rId8" Type="http://schemas.openxmlformats.org/officeDocument/2006/relationships/tags" Target="../tags/tag90.xml"/><Relationship Id="rId7" Type="http://schemas.openxmlformats.org/officeDocument/2006/relationships/image" Target="../media/image17.png"/><Relationship Id="rId6" Type="http://schemas.openxmlformats.org/officeDocument/2006/relationships/tags" Target="../tags/tag89.xml"/><Relationship Id="rId5" Type="http://schemas.openxmlformats.org/officeDocument/2006/relationships/image" Target="../media/image16.png"/><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22.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image" Target="../media/image19.png"/><Relationship Id="rId7" Type="http://schemas.openxmlformats.org/officeDocument/2006/relationships/tags" Target="../tags/tag96.xml"/><Relationship Id="rId6" Type="http://schemas.openxmlformats.org/officeDocument/2006/relationships/image" Target="../media/image18.png"/><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4" Type="http://schemas.openxmlformats.org/officeDocument/2006/relationships/slideLayout" Target="../slideLayouts/slideLayout331.xml"/><Relationship Id="rId13" Type="http://schemas.openxmlformats.org/officeDocument/2006/relationships/tags" Target="../tags/tag99.xml"/><Relationship Id="rId12" Type="http://schemas.openxmlformats.org/officeDocument/2006/relationships/image" Target="../media/image21.png"/><Relationship Id="rId11" Type="http://schemas.openxmlformats.org/officeDocument/2006/relationships/tags" Target="../tags/tag98.xml"/><Relationship Id="rId10" Type="http://schemas.openxmlformats.org/officeDocument/2006/relationships/image" Target="../media/image20.png"/><Relationship Id="rId1" Type="http://schemas.openxmlformats.org/officeDocument/2006/relationships/tags" Target="../tags/tag91.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346.xml"/><Relationship Id="rId8" Type="http://schemas.openxmlformats.org/officeDocument/2006/relationships/tags" Target="../tags/tag105.xml"/><Relationship Id="rId7" Type="http://schemas.openxmlformats.org/officeDocument/2006/relationships/image" Target="../media/image23.png"/><Relationship Id="rId6" Type="http://schemas.openxmlformats.org/officeDocument/2006/relationships/tags" Target="../tags/tag104.xml"/><Relationship Id="rId5" Type="http://schemas.openxmlformats.org/officeDocument/2006/relationships/image" Target="../media/image22.png"/><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s>
</file>

<file path=ppt/slides/_rels/slide24.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image" Target="../media/image25.png"/><Relationship Id="rId7" Type="http://schemas.openxmlformats.org/officeDocument/2006/relationships/tags" Target="../tags/tag111.xml"/><Relationship Id="rId6" Type="http://schemas.openxmlformats.org/officeDocument/2006/relationships/image" Target="../media/image24.png"/><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2" Type="http://schemas.openxmlformats.org/officeDocument/2006/relationships/slideLayout" Target="../slideLayouts/slideLayout361.xml"/><Relationship Id="rId11" Type="http://schemas.openxmlformats.org/officeDocument/2006/relationships/tags" Target="../tags/tag113.xml"/><Relationship Id="rId10" Type="http://schemas.openxmlformats.org/officeDocument/2006/relationships/image" Target="../media/image26.png"/><Relationship Id="rId1" Type="http://schemas.openxmlformats.org/officeDocument/2006/relationships/tags" Target="../tags/tag106.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06.xml"/><Relationship Id="rId7" Type="http://schemas.openxmlformats.org/officeDocument/2006/relationships/tags" Target="../tags/tag118.xml"/><Relationship Id="rId6" Type="http://schemas.openxmlformats.org/officeDocument/2006/relationships/image" Target="../media/image28.png"/><Relationship Id="rId5" Type="http://schemas.openxmlformats.org/officeDocument/2006/relationships/tags" Target="../tags/tag117.xml"/><Relationship Id="rId4" Type="http://schemas.openxmlformats.org/officeDocument/2006/relationships/image" Target="../media/image27.png"/><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s>
</file>

<file path=ppt/slides/_rels/slide26.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image" Target="../media/image31.png"/><Relationship Id="rId7" Type="http://schemas.openxmlformats.org/officeDocument/2006/relationships/tags" Target="../tags/tag123.xml"/><Relationship Id="rId6" Type="http://schemas.openxmlformats.org/officeDocument/2006/relationships/image" Target="../media/image30.png"/><Relationship Id="rId5" Type="http://schemas.openxmlformats.org/officeDocument/2006/relationships/tags" Target="../tags/tag122.xml"/><Relationship Id="rId4" Type="http://schemas.openxmlformats.org/officeDocument/2006/relationships/image" Target="../media/image29.png"/><Relationship Id="rId3" Type="http://schemas.openxmlformats.org/officeDocument/2006/relationships/tags" Target="../tags/tag121.xml"/><Relationship Id="rId2" Type="http://schemas.openxmlformats.org/officeDocument/2006/relationships/tags" Target="../tags/tag120.xml"/><Relationship Id="rId12" Type="http://schemas.openxmlformats.org/officeDocument/2006/relationships/slideLayout" Target="../slideLayouts/slideLayout286.xml"/><Relationship Id="rId11" Type="http://schemas.openxmlformats.org/officeDocument/2006/relationships/tags" Target="../tags/tag125.xml"/><Relationship Id="rId10" Type="http://schemas.openxmlformats.org/officeDocument/2006/relationships/image" Target="../media/image32.png"/><Relationship Id="rId1" Type="http://schemas.openxmlformats.org/officeDocument/2006/relationships/tags" Target="../tags/tag119.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316.xml"/><Relationship Id="rId8" Type="http://schemas.openxmlformats.org/officeDocument/2006/relationships/tags" Target="../tags/tag131.xml"/><Relationship Id="rId7" Type="http://schemas.openxmlformats.org/officeDocument/2006/relationships/image" Target="../media/image34.png"/><Relationship Id="rId6" Type="http://schemas.openxmlformats.org/officeDocument/2006/relationships/tags" Target="../tags/tag130.xml"/><Relationship Id="rId5" Type="http://schemas.openxmlformats.org/officeDocument/2006/relationships/image" Target="../media/image33.png"/><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s>
</file>

<file path=ppt/slides/_rels/slide28.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tags" Target="../tags/tag137.xml"/><Relationship Id="rId7" Type="http://schemas.openxmlformats.org/officeDocument/2006/relationships/image" Target="../media/image36.png"/><Relationship Id="rId6" Type="http://schemas.openxmlformats.org/officeDocument/2006/relationships/tags" Target="../tags/tag136.xml"/><Relationship Id="rId5" Type="http://schemas.openxmlformats.org/officeDocument/2006/relationships/image" Target="../media/image35.png"/><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1" Type="http://schemas.openxmlformats.org/officeDocument/2006/relationships/slideLayout" Target="../slideLayouts/slideLayout376.xml"/><Relationship Id="rId10" Type="http://schemas.openxmlformats.org/officeDocument/2006/relationships/tags" Target="../tags/tag138.xml"/><Relationship Id="rId1" Type="http://schemas.openxmlformats.org/officeDocument/2006/relationships/tags" Target="../tags/tag13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image" Target="../media/image15.svg"/><Relationship Id="rId1" Type="http://schemas.openxmlformats.org/officeDocument/2006/relationships/image" Target="../media/image14.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image" Target="../media/image11.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0.png"/><Relationship Id="rId7" Type="http://schemas.openxmlformats.org/officeDocument/2006/relationships/tags" Target="../tags/tag141.xml"/><Relationship Id="rId6" Type="http://schemas.openxmlformats.org/officeDocument/2006/relationships/image" Target="../media/image8.png"/><Relationship Id="rId5" Type="http://schemas.openxmlformats.org/officeDocument/2006/relationships/tags" Target="../tags/tag140.xml"/><Relationship Id="rId4" Type="http://schemas.openxmlformats.org/officeDocument/2006/relationships/image" Target="../media/image6.png"/><Relationship Id="rId3" Type="http://schemas.openxmlformats.org/officeDocument/2006/relationships/tags" Target="../tags/tag139.xml"/><Relationship Id="rId2" Type="http://schemas.openxmlformats.org/officeDocument/2006/relationships/image" Target="../media/image38.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15.sv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chart" Target="../charts/chart2.xml"/><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chart" Target="../charts/chart4.xml"/><Relationship Id="rId10" Type="http://schemas.openxmlformats.org/officeDocument/2006/relationships/slideLayout" Target="../slideLayouts/slideLayout91.xml"/><Relationship Id="rId1" Type="http://schemas.openxmlformats.org/officeDocument/2006/relationships/chart" Target="../charts/chart3.xml"/></Relationships>
</file>

<file path=ppt/slides/_rels/slide9.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chart" Target="../charts/chart7.xml"/><Relationship Id="rId2" Type="http://schemas.openxmlformats.org/officeDocument/2006/relationships/chart" Target="../charts/chart6.xml"/><Relationship Id="rId10" Type="http://schemas.openxmlformats.org/officeDocument/2006/relationships/slideLayout" Target="../slideLayouts/slideLayout121.xml"/><Relationship Id="rId1"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5400000">
            <a:off x="-1687669" y="1360598"/>
            <a:ext cx="10233335" cy="6858001"/>
          </a:xfrm>
          <a:prstGeom prst="rect">
            <a:avLst/>
          </a:prstGeom>
        </p:spPr>
      </p:pic>
      <p:sp>
        <p:nvSpPr>
          <p:cNvPr id="5" name="标题 4"/>
          <p:cNvSpPr>
            <a:spLocks noGrp="1"/>
          </p:cNvSpPr>
          <p:nvPr>
            <p:ph type="ctrTitle"/>
          </p:nvPr>
        </p:nvSpPr>
        <p:spPr>
          <a:xfrm>
            <a:off x="626437" y="3024222"/>
            <a:ext cx="5616575" cy="2084970"/>
          </a:xfrm>
        </p:spPr>
        <p:txBody>
          <a:bodyPr anchor="ctr">
            <a:noAutofit/>
          </a:bodyPr>
          <a:lstStyle/>
          <a:p>
            <a:pPr algn="l">
              <a:lnSpc>
                <a:spcPct val="110000"/>
              </a:lnSpc>
            </a:pPr>
            <a:r>
              <a:rPr lang="en-US" altLang="en-GB" sz="3600" b="1" spc="100" dirty="0">
                <a:solidFill>
                  <a:schemeClr val="bg1"/>
                </a:solidFill>
                <a:latin typeface="Times New Roman" panose="02020603050405020304" charset="0"/>
                <a:ea typeface="Times New Roman" panose="02020603050405020304" charset="0"/>
                <a:cs typeface="Times New Roman" panose="02020603050405020304" charset="0"/>
              </a:rPr>
              <a:t>TikTok Shop 2024</a:t>
            </a:r>
            <a:br>
              <a:rPr lang="en-US" altLang="en-GB" sz="4400" b="1" spc="100" dirty="0">
                <a:solidFill>
                  <a:schemeClr val="bg1"/>
                </a:solidFill>
                <a:latin typeface="Times New Roman" panose="02020603050405020304" charset="0"/>
                <a:ea typeface="Times New Roman" panose="02020603050405020304" charset="0"/>
                <a:cs typeface="Times New Roman" panose="02020603050405020304" charset="0"/>
              </a:rPr>
            </a:br>
            <a:r>
              <a:rPr lang="zh-CN" altLang="en-US" sz="2800" b="1" spc="100" dirty="0">
                <a:solidFill>
                  <a:schemeClr val="bg1"/>
                </a:solidFill>
                <a:latin typeface="Times New Roman" panose="02020603050405020304" charset="0"/>
                <a:ea typeface="Times New Roman" panose="02020603050405020304" charset="0"/>
                <a:cs typeface="Times New Roman" panose="02020603050405020304" charset="0"/>
              </a:rPr>
              <a:t>Post-prohibition Insights into the US Market</a:t>
            </a:r>
            <a:endParaRPr lang="zh-CN" altLang="en-US" sz="2800" b="1" spc="100" dirty="0">
              <a:solidFill>
                <a:schemeClr val="bg1"/>
              </a:solidFill>
              <a:latin typeface="Times New Roman" panose="02020603050405020304" charset="0"/>
              <a:ea typeface="Times New Roman" panose="02020603050405020304" charset="0"/>
              <a:cs typeface="Times New Roman" panose="02020603050405020304" charset="0"/>
            </a:endParaRPr>
          </a:p>
        </p:txBody>
      </p:sp>
      <p:grpSp>
        <p:nvGrpSpPr>
          <p:cNvPr id="4" name="组合 3"/>
          <p:cNvGrpSpPr/>
          <p:nvPr/>
        </p:nvGrpSpPr>
        <p:grpSpPr>
          <a:xfrm>
            <a:off x="3895249" y="8298093"/>
            <a:ext cx="2700655" cy="1383030"/>
            <a:chOff x="4412653" y="10199159"/>
            <a:chExt cx="2217048" cy="1135372"/>
          </a:xfrm>
        </p:grpSpPr>
        <p:sp>
          <p:nvSpPr>
            <p:cNvPr id="9" name="Freeform 6"/>
            <p:cNvSpPr/>
            <p:nvPr/>
          </p:nvSpPr>
          <p:spPr>
            <a:xfrm>
              <a:off x="5659048" y="10199159"/>
              <a:ext cx="681157" cy="681366"/>
            </a:xfrm>
            <a:prstGeom prst="rect">
              <a:avLst/>
            </a:prstGeom>
            <a:blipFill>
              <a:blip r:embed="rId2"/>
              <a:stretch>
                <a:fillRect/>
              </a:stretch>
            </a:blipFill>
            <a:ln w="12700">
              <a:miter lim="400000"/>
            </a:ln>
          </p:spPr>
          <p:txBody>
            <a:bodyPr lIns="0" tIns="0" rIns="0" bIns="0"/>
            <a:lstStyle/>
            <a:p>
              <a:pPr defTabSz="257175">
                <a:defRPr sz="1800">
                  <a:latin typeface="Calibri" panose="020F0502020204030204"/>
                  <a:ea typeface="Calibri" panose="020F0502020204030204"/>
                  <a:cs typeface="Calibri" panose="020F0502020204030204"/>
                  <a:sym typeface="Calibri" panose="020F0502020204030204"/>
                </a:defRPr>
              </a:pPr>
              <a:endParaRPr sz="505" spc="100" dirty="0">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
          <p:nvSpPr>
            <p:cNvPr id="10" name="TextBox 7"/>
            <p:cNvSpPr txBox="1"/>
            <p:nvPr/>
          </p:nvSpPr>
          <p:spPr>
            <a:xfrm>
              <a:off x="4772203" y="10946821"/>
              <a:ext cx="782777" cy="99539"/>
            </a:xfrm>
            <a:prstGeom prst="rect">
              <a:avLst/>
            </a:prstGeom>
            <a:ln w="12700">
              <a:miter lim="400000"/>
            </a:ln>
          </p:spPr>
          <p:txBody>
            <a:bodyPr wrap="square" lIns="0" tIns="0" rIns="0" bIns="0">
              <a:spAutoFit/>
            </a:bodyPr>
            <a:lstStyle/>
            <a:p>
              <a:pPr algn="ctr" defTabSz="257175">
                <a:defRPr sz="2800" b="1">
                  <a:solidFill>
                    <a:srgbClr val="6C63E5"/>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790" spc="100" dirty="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1" name="文本框 10"/>
            <p:cNvSpPr txBox="1"/>
            <p:nvPr/>
          </p:nvSpPr>
          <p:spPr>
            <a:xfrm>
              <a:off x="4412653" y="10944084"/>
              <a:ext cx="1087933" cy="3904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lnSpc>
                  <a:spcPct val="125000"/>
                </a:lnSpc>
              </a:pPr>
              <a:r>
                <a:rPr lang="zh-CN" altLang="en-US" sz="1000" b="1" spc="100" dirty="0">
                  <a:solidFill>
                    <a:schemeClr val="bg1"/>
                  </a:solidFill>
                  <a:latin typeface="Arial" panose="020B0604020202020204" pitchFamily="34" charset="0"/>
                  <a:ea typeface="Times New Roman" panose="02020603050405020304" charset="0"/>
                  <a:cs typeface="Arial" panose="020B0604020202020204" pitchFamily="34" charset="0"/>
                  <a:sym typeface="+mn-ea"/>
                </a:rPr>
                <a:t>EchoTik's official website</a:t>
              </a:r>
              <a:endParaRPr lang="zh-CN" altLang="en-US" sz="1000" b="1" spc="100" dirty="0">
                <a:solidFill>
                  <a:schemeClr val="bg1"/>
                </a:solidFill>
                <a:latin typeface="Arial" panose="020B0604020202020204" pitchFamily="34" charset="0"/>
                <a:ea typeface="Times New Roman" panose="02020603050405020304" charset="0"/>
                <a:cs typeface="Arial" panose="020B0604020202020204" pitchFamily="34" charset="0"/>
                <a:sym typeface="+mn-ea"/>
              </a:endParaRPr>
            </a:p>
          </p:txBody>
        </p:sp>
        <p:sp>
          <p:nvSpPr>
            <p:cNvPr id="12" name="文本框 11"/>
            <p:cNvSpPr txBox="1"/>
            <p:nvPr/>
          </p:nvSpPr>
          <p:spPr>
            <a:xfrm>
              <a:off x="5447936" y="10944084"/>
              <a:ext cx="1181765" cy="3904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lnSpc>
                  <a:spcPct val="125000"/>
                </a:lnSpc>
              </a:pPr>
              <a:r>
                <a:rPr lang="zh-CN" altLang="en-US" sz="1000" b="1" spc="100" dirty="0">
                  <a:solidFill>
                    <a:schemeClr val="bg1"/>
                  </a:solidFill>
                  <a:latin typeface="Arial" panose="020B0604020202020204" pitchFamily="34" charset="0"/>
                  <a:ea typeface="Times New Roman" panose="02020603050405020304" charset="0"/>
                  <a:cs typeface="Arial" panose="020B0604020202020204" pitchFamily="34" charset="0"/>
                  <a:sym typeface="+mn-ea"/>
                </a:rPr>
                <a:t> EchoTik</a:t>
              </a:r>
              <a:r>
                <a:rPr lang="zh-CN" altLang="en-US" sz="1000" b="1" spc="100" dirty="0">
                  <a:solidFill>
                    <a:schemeClr val="bg1"/>
                  </a:solidFill>
                  <a:latin typeface="Arial" panose="020B0604020202020204" pitchFamily="34" charset="0"/>
                  <a:ea typeface="Times New Roman" panose="02020603050405020304" charset="0"/>
                  <a:cs typeface="Arial" panose="020B0604020202020204" pitchFamily="34" charset="0"/>
                  <a:sym typeface="+mn-ea"/>
                </a:rPr>
                <a:t>'</a:t>
              </a:r>
              <a:r>
                <a:rPr lang="zh-CN" altLang="en-US" sz="1000" b="1" spc="100" dirty="0">
                  <a:solidFill>
                    <a:schemeClr val="bg1"/>
                  </a:solidFill>
                  <a:latin typeface="Arial" panose="020B0604020202020204" pitchFamily="34" charset="0"/>
                  <a:ea typeface="Times New Roman" panose="02020603050405020304" charset="0"/>
                  <a:cs typeface="Arial" panose="020B0604020202020204" pitchFamily="34" charset="0"/>
                  <a:sym typeface="+mn-ea"/>
                </a:rPr>
                <a:t>s official account </a:t>
              </a:r>
              <a:endParaRPr lang="zh-CN" altLang="en-US" sz="1000" b="1" spc="100" dirty="0">
                <a:solidFill>
                  <a:schemeClr val="bg1"/>
                </a:solidFill>
                <a:latin typeface="Arial" panose="020B0604020202020204" pitchFamily="34" charset="0"/>
                <a:ea typeface="Times New Roman" panose="02020603050405020304" charset="0"/>
                <a:cs typeface="Arial" panose="020B0604020202020204" pitchFamily="34" charset="0"/>
                <a:sym typeface="+mn-ea"/>
              </a:endParaRPr>
            </a:p>
          </p:txBody>
        </p:sp>
        <p:sp>
          <p:nvSpPr>
            <p:cNvPr id="13" name="Freeform 5"/>
            <p:cNvSpPr/>
            <p:nvPr/>
          </p:nvSpPr>
          <p:spPr>
            <a:xfrm>
              <a:off x="4678634" y="10200311"/>
              <a:ext cx="681157" cy="681366"/>
            </a:xfrm>
            <a:prstGeom prst="rect">
              <a:avLst/>
            </a:prstGeom>
            <a:blipFill>
              <a:blip r:embed="rId3"/>
              <a:stretch>
                <a:fillRect/>
              </a:stretch>
            </a:blipFill>
            <a:ln w="12700">
              <a:miter lim="400000"/>
            </a:ln>
          </p:spPr>
          <p:txBody>
            <a:bodyPr lIns="0" tIns="0" rIns="0" bIns="0"/>
            <a:lstStyle/>
            <a:p>
              <a:pPr defTabSz="257175">
                <a:defRPr sz="1800">
                  <a:latin typeface="Calibri" panose="020F0502020204030204"/>
                  <a:ea typeface="Calibri" panose="020F0502020204030204"/>
                  <a:cs typeface="Calibri" panose="020F0502020204030204"/>
                  <a:sym typeface="Calibri" panose="020F0502020204030204"/>
                </a:defRPr>
              </a:pPr>
              <a:endParaRPr sz="505" spc="100" dirty="0">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grpSp>
      <p:sp>
        <p:nvSpPr>
          <p:cNvPr id="14" name="文本框 13"/>
          <p:cNvSpPr txBox="1"/>
          <p:nvPr/>
        </p:nvSpPr>
        <p:spPr>
          <a:xfrm>
            <a:off x="660603" y="9135094"/>
            <a:ext cx="3365703" cy="2933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nchor="b">
            <a:spAutoFit/>
          </a:bodyPr>
          <a:lstStyle/>
          <a:p>
            <a:pPr algn="just" defTabSz="342900">
              <a:lnSpc>
                <a:spcPct val="125000"/>
              </a:lnSpc>
              <a:defRPr sz="2600" spc="-78">
                <a:latin typeface="Source Han Sans CN Regular"/>
                <a:ea typeface="Source Han Sans CN Regular"/>
                <a:cs typeface="Source Han Sans CN Regular"/>
                <a:sym typeface="Source Han Sans CN Regular"/>
              </a:defRPr>
            </a:pPr>
            <a:r>
              <a:rPr sz="1050" spc="100" dirty="0">
                <a:solidFill>
                  <a:schemeClr val="bg1"/>
                </a:solidFill>
                <a:latin typeface="Times New Roman" panose="02020603050405020304" charset="0"/>
                <a:ea typeface="Times New Roman" panose="02020603050405020304" charset="0"/>
                <a:cs typeface="Times New Roman" panose="02020603050405020304" charset="0"/>
              </a:rPr>
              <a:t>Statistical Period: July 2023-March 2024</a:t>
            </a:r>
            <a:endParaRPr sz="1050" spc="100" dirty="0">
              <a:solidFill>
                <a:schemeClr val="bg1"/>
              </a:solidFill>
              <a:latin typeface="Times New Roman" panose="02020603050405020304" charset="0"/>
              <a:ea typeface="Times New Roman" panose="02020603050405020304" charset="0"/>
              <a:cs typeface="Times New Roman" panose="02020603050405020304" charset="0"/>
            </a:endParaRPr>
          </a:p>
        </p:txBody>
      </p:sp>
      <p:sp>
        <p:nvSpPr>
          <p:cNvPr id="24" name="标题 4"/>
          <p:cNvSpPr txBox="1"/>
          <p:nvPr/>
        </p:nvSpPr>
        <p:spPr>
          <a:xfrm>
            <a:off x="633691" y="5109521"/>
            <a:ext cx="5616575" cy="446140"/>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10000"/>
              </a:lnSpc>
            </a:pPr>
            <a:r>
              <a:rPr lang="en-US" altLang="zh-CN" sz="1800" spc="100" dirty="0">
                <a:solidFill>
                  <a:schemeClr val="bg1"/>
                </a:solidFill>
                <a:latin typeface="Times New Roman" panose="02020603050405020304" charset="0"/>
                <a:ea typeface="Times New Roman" panose="02020603050405020304" charset="0"/>
                <a:cs typeface="Times New Roman" panose="02020603050405020304" charset="0"/>
              </a:rPr>
              <a:t>TikTok Shop US Market Report (2023-2024)</a:t>
            </a:r>
            <a:endParaRPr lang="en-US" altLang="zh-CN" sz="1800" spc="100" dirty="0">
              <a:solidFill>
                <a:schemeClr val="bg1"/>
              </a:solidFill>
              <a:latin typeface="Times New Roman" panose="02020603050405020304" charset="0"/>
              <a:ea typeface="Times New Roman" panose="02020603050405020304" charset="0"/>
              <a:cs typeface="Times New Roman" panose="02020603050405020304" charset="0"/>
            </a:endParaRPr>
          </a:p>
        </p:txBody>
      </p:sp>
      <p:pic>
        <p:nvPicPr>
          <p:cNvPr id="19" name="图片 18" descr="Group 1194"/>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626745" y="198120"/>
            <a:ext cx="2028825" cy="558800"/>
          </a:xfrm>
          <a:prstGeom prst="rect">
            <a:avLst/>
          </a:prstGeom>
        </p:spPr>
      </p:pic>
      <p:pic>
        <p:nvPicPr>
          <p:cNvPr id="7" name="图片 6" descr="Group 1195"/>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645160" y="15344140"/>
            <a:ext cx="6460490" cy="1104265"/>
          </a:xfrm>
          <a:prstGeom prst="rect">
            <a:avLst/>
          </a:prstGeom>
        </p:spPr>
      </p:pic>
      <p:pic>
        <p:nvPicPr>
          <p:cNvPr id="15" name="图片 14" descr="Group 1195"/>
          <p:cNvPicPr>
            <a:picLocks noChangeAspect="1"/>
          </p:cNvPicPr>
          <p:nvPr>
            <p:custDataLst>
              <p:tags r:id="rId10"/>
            </p:custDataLst>
          </p:nvPr>
        </p:nvPicPr>
        <p:blipFill>
          <a:blip r:embed="rId8">
            <a:extLst>
              <a:ext uri="{96DAC541-7B7A-43D3-8B79-37D633B846F1}">
                <asvg:svgBlip xmlns:asvg="http://schemas.microsoft.com/office/drawing/2016/SVG/main" r:embed="rId9"/>
              </a:ext>
            </a:extLst>
          </a:blip>
          <a:stretch>
            <a:fillRect/>
          </a:stretch>
        </p:blipFill>
        <p:spPr>
          <a:xfrm>
            <a:off x="739775" y="8626475"/>
            <a:ext cx="3238500" cy="483870"/>
          </a:xfrm>
          <a:prstGeom prst="rect">
            <a:avLst/>
          </a:prstGeom>
        </p:spPr>
      </p:pic>
      <p:pic>
        <p:nvPicPr>
          <p:cNvPr id="33" name="图片 32"/>
          <p:cNvPicPr>
            <a:picLocks noChangeAspect="1"/>
          </p:cNvPicPr>
          <p:nvPr>
            <p:custDataLst>
              <p:tags r:id="rId11"/>
            </p:custDataLst>
          </p:nvPr>
        </p:nvPicPr>
        <p:blipFill>
          <a:blip r:embed="rId12"/>
          <a:stretch>
            <a:fillRect/>
          </a:stretch>
        </p:blipFill>
        <p:spPr>
          <a:xfrm>
            <a:off x="5444490" y="8307070"/>
            <a:ext cx="803910" cy="8032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3"/>
            </p:custDataLst>
          </p:nvPr>
        </p:nvSpPr>
        <p:spPr>
          <a:xfrm>
            <a:off x="612578" y="227013"/>
            <a:ext cx="5624710" cy="993775"/>
          </a:xfrm>
          <a:prstGeom prst="rect">
            <a:avLst/>
          </a:prstGeom>
          <a:noFill/>
        </p:spPr>
        <p:txBody>
          <a:bodyPr wrap="square">
            <a:spAutoFit/>
          </a:bodyPr>
          <a:lstStyle/>
          <a:p>
            <a:pPr algn="just">
              <a:lnSpc>
                <a:spcPct val="105000"/>
              </a:lnSpc>
            </a:pPr>
            <a:r>
              <a:rPr kumimoji="1" sz="1400" b="1" spc="100" dirty="0">
                <a:latin typeface="Times New Roman" panose="02020603050405020304" charset="0"/>
                <a:ea typeface="Times New Roman" panose="02020603050405020304" charset="0"/>
              </a:rPr>
              <a:t>The number of products in the </a:t>
            </a:r>
            <a:r>
              <a:rPr kumimoji="1" sz="1400" b="1" spc="100" dirty="0">
                <a:solidFill>
                  <a:srgbClr val="6559ED"/>
                </a:solidFill>
                <a:latin typeface="Times New Roman" panose="02020603050405020304" charset="0"/>
                <a:ea typeface="Times New Roman" panose="02020603050405020304" charset="0"/>
              </a:rPr>
              <a:t>$20-$30</a:t>
            </a:r>
            <a:r>
              <a:rPr kumimoji="1" sz="1400" b="1" spc="100" dirty="0">
                <a:latin typeface="Times New Roman" panose="02020603050405020304" charset="0"/>
                <a:ea typeface="Times New Roman" panose="02020603050405020304" charset="0"/>
              </a:rPr>
              <a:t> price range and the total GMV are the highest.</a:t>
            </a:r>
            <a:endParaRPr kumimoji="1" sz="1400" b="1" spc="100" dirty="0">
              <a:latin typeface="Times New Roman" panose="02020603050405020304" charset="0"/>
              <a:ea typeface="Times New Roman" panose="02020603050405020304" charset="0"/>
            </a:endParaRPr>
          </a:p>
          <a:p>
            <a:pPr algn="just">
              <a:lnSpc>
                <a:spcPct val="105000"/>
              </a:lnSpc>
            </a:pPr>
            <a:r>
              <a:rPr kumimoji="1" sz="1400" b="1" spc="100" dirty="0">
                <a:latin typeface="Times New Roman" panose="02020603050405020304" charset="0"/>
                <a:ea typeface="Times New Roman" panose="02020603050405020304" charset="0"/>
              </a:rPr>
              <a:t>The GMV share of high-unit-price products above $100 is increasing.</a:t>
            </a:r>
            <a:endParaRPr kumimoji="1" sz="1400" b="1" spc="100" dirty="0">
              <a:latin typeface="Times New Roman" panose="02020603050405020304" charset="0"/>
              <a:ea typeface="Times New Roman" panose="02020603050405020304" charset="0"/>
            </a:endParaRPr>
          </a:p>
        </p:txBody>
      </p:sp>
      <p:sp>
        <p:nvSpPr>
          <p:cNvPr id="9" name="文本框 8"/>
          <p:cNvSpPr txBox="1"/>
          <p:nvPr>
            <p:custDataLst>
              <p:tags r:id="rId4"/>
            </p:custDataLst>
          </p:nvPr>
        </p:nvSpPr>
        <p:spPr>
          <a:xfrm>
            <a:off x="649605" y="1221105"/>
            <a:ext cx="5616575" cy="2712085"/>
          </a:xfrm>
          <a:prstGeom prst="rect">
            <a:avLst/>
          </a:prstGeom>
          <a:noFill/>
        </p:spPr>
        <p:txBody>
          <a:bodyPr wrap="square">
            <a:noAutofit/>
          </a:bodyPr>
          <a:lstStyle/>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In terms of the total sales volume of products in each price range, currently, the most popular products in the US market are still those under $10, accounting for more than 50% of the total sales volume. Followed by products in the $10-$30 price range, with a total sales volume of approximately 33 million pieces, accounting for about 27.3%. Products priced above $30 account for only about 18% of the total sales volume, but they account for 46.4% of the total GMV.</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In terms of product arrangement, currently, the majority of products are distributed in the low and medium price ranges. Products in the $20-$30 price range account for the largest proportion, approximately 19% of the overall market; followed by products in the $30-$50 price range, accounting for 13%. Products in the $5-$10 price range and the $0-$5 price range follow, accounting for 12% and 12% respectively.</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The total GMV of products in the $20-$30 price range reaches $450 million, which is the highest GMV price range. The second is the $5-$10 price range, with a total GMV of $332 million, and the third is the $30-$40 price range, with a GMV of $306 million.</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Judging from the orders in each price range, currently, products with medium and high unit prices still have huge growth potential. The number of orders for products priced above $100 is only in the millions, but the GMV reaches $273 million, reflecting the consumer market for high-unit-price products.</a:t>
            </a:r>
            <a:endParaRPr sz="800" spc="100" dirty="0">
              <a:solidFill>
                <a:schemeClr val="tx1">
                  <a:lumMod val="65000"/>
                  <a:lumOff val="35000"/>
                </a:schemeClr>
              </a:solidFill>
              <a:latin typeface="Times New Roman" panose="02020603050405020304" charset="0"/>
              <a:ea typeface="Times New Roman" panose="02020603050405020304" charset="0"/>
            </a:endParaRPr>
          </a:p>
        </p:txBody>
      </p:sp>
      <p:sp>
        <p:nvSpPr>
          <p:cNvPr id="26" name="文本框 25"/>
          <p:cNvSpPr txBox="1"/>
          <p:nvPr>
            <p:custDataLst>
              <p:tags r:id="rId5"/>
            </p:custDataLst>
          </p:nvPr>
        </p:nvSpPr>
        <p:spPr>
          <a:xfrm>
            <a:off x="649605" y="9156065"/>
            <a:ext cx="4319270" cy="198755"/>
          </a:xfrm>
          <a:prstGeom prst="rect">
            <a:avLst/>
          </a:prstGeom>
          <a:noFill/>
        </p:spPr>
        <p:txBody>
          <a:bodyPr wrap="square">
            <a:spAutoFit/>
          </a:bodyPr>
          <a:lstStyle/>
          <a:p>
            <a:r>
              <a:rPr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rPr>
              <a:t>Data source: EchoTik, the currency range is left-open and right-closed.</a:t>
            </a:r>
            <a:endParaRPr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endParaRPr>
          </a:p>
        </p:txBody>
      </p:sp>
      <p:graphicFrame>
        <p:nvGraphicFramePr>
          <p:cNvPr id="2" name="图表 1"/>
          <p:cNvGraphicFramePr/>
          <p:nvPr>
            <p:custDataLst>
              <p:tags r:id="rId6"/>
            </p:custDataLst>
          </p:nvPr>
        </p:nvGraphicFramePr>
        <p:xfrm>
          <a:off x="1592580" y="6781165"/>
          <a:ext cx="4248150" cy="251777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3" name="图表 2"/>
          <p:cNvGraphicFramePr/>
          <p:nvPr>
            <p:custDataLst>
              <p:tags r:id="rId7"/>
            </p:custDataLst>
          </p:nvPr>
        </p:nvGraphicFramePr>
        <p:xfrm>
          <a:off x="621665" y="3975100"/>
          <a:ext cx="5615940" cy="2686050"/>
        </p:xfrm>
        <a:graphic>
          <a:graphicData uri="http://schemas.openxmlformats.org/drawingml/2006/chart">
            <c:chart xmlns:c="http://schemas.openxmlformats.org/drawingml/2006/chart" xmlns:r="http://schemas.openxmlformats.org/officeDocument/2006/relationships" r:id="rId2"/>
          </a:graphicData>
        </a:graphic>
      </p:graphicFrame>
    </p:spTree>
    <p:custDataLst>
      <p:tags r:id="rId8"/>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5"/>
            </p:custDataLst>
          </p:nvPr>
        </p:nvSpPr>
        <p:spPr>
          <a:xfrm>
            <a:off x="631628" y="313373"/>
            <a:ext cx="5624710" cy="993775"/>
          </a:xfrm>
          <a:prstGeom prst="rect">
            <a:avLst/>
          </a:prstGeom>
          <a:noFill/>
        </p:spPr>
        <p:txBody>
          <a:bodyPr wrap="square">
            <a:spAutoFit/>
          </a:bodyPr>
          <a:lstStyle/>
          <a:p>
            <a:pPr algn="just">
              <a:lnSpc>
                <a:spcPct val="105000"/>
              </a:lnSpc>
            </a:pPr>
            <a:r>
              <a:rPr kumimoji="1" sz="1400" b="1" spc="100" dirty="0">
                <a:latin typeface="Times New Roman" panose="02020603050405020304" charset="0"/>
                <a:ea typeface="Times New Roman" panose="02020603050405020304" charset="0"/>
              </a:rPr>
              <a:t>Short-video live commerce is the mainstream method, and the total number of videos will exceed </a:t>
            </a:r>
            <a:r>
              <a:rPr kumimoji="1" sz="1400" b="1" spc="100" dirty="0">
                <a:solidFill>
                  <a:srgbClr val="6559ED"/>
                </a:solidFill>
                <a:latin typeface="Times New Roman" panose="02020603050405020304" charset="0"/>
                <a:ea typeface="Times New Roman" panose="02020603050405020304" charset="0"/>
              </a:rPr>
              <a:t>200 million</a:t>
            </a:r>
            <a:r>
              <a:rPr kumimoji="1" sz="1400" b="1" spc="100" dirty="0">
                <a:latin typeface="Times New Roman" panose="02020603050405020304" charset="0"/>
                <a:ea typeface="Times New Roman" panose="02020603050405020304" charset="0"/>
              </a:rPr>
              <a:t>.</a:t>
            </a:r>
            <a:endParaRPr kumimoji="1" sz="1400" b="1" spc="100" dirty="0">
              <a:latin typeface="Times New Roman" panose="02020603050405020304" charset="0"/>
              <a:ea typeface="Times New Roman" panose="02020603050405020304" charset="0"/>
            </a:endParaRPr>
          </a:p>
          <a:p>
            <a:pPr algn="just">
              <a:lnSpc>
                <a:spcPct val="105000"/>
              </a:lnSpc>
            </a:pPr>
            <a:r>
              <a:rPr kumimoji="1" sz="1400" b="1" spc="100" dirty="0">
                <a:latin typeface="Times New Roman" panose="02020603050405020304" charset="0"/>
                <a:ea typeface="Times New Roman" panose="02020603050405020304" charset="0"/>
              </a:rPr>
              <a:t>The number of live-streaming sessions has increased by more than </a:t>
            </a:r>
            <a:r>
              <a:rPr kumimoji="1" sz="1400" b="1" spc="100" dirty="0">
                <a:solidFill>
                  <a:srgbClr val="6559ED"/>
                </a:solidFill>
                <a:latin typeface="Times New Roman" panose="02020603050405020304" charset="0"/>
                <a:ea typeface="Times New Roman" panose="02020603050405020304" charset="0"/>
              </a:rPr>
              <a:t>17 times</a:t>
            </a:r>
            <a:r>
              <a:rPr kumimoji="1" sz="1400" b="1" spc="100" dirty="0">
                <a:latin typeface="Times New Roman" panose="02020603050405020304" charset="0"/>
                <a:ea typeface="Times New Roman" panose="02020603050405020304" charset="0"/>
              </a:rPr>
              <a:t> in the past six months.</a:t>
            </a:r>
            <a:endParaRPr kumimoji="1" sz="1400" b="1" spc="100" dirty="0">
              <a:latin typeface="Times New Roman" panose="02020603050405020304" charset="0"/>
              <a:ea typeface="Times New Roman" panose="02020603050405020304" charset="0"/>
            </a:endParaRPr>
          </a:p>
        </p:txBody>
      </p:sp>
      <p:sp>
        <p:nvSpPr>
          <p:cNvPr id="9" name="文本框 8"/>
          <p:cNvSpPr txBox="1"/>
          <p:nvPr>
            <p:custDataLst>
              <p:tags r:id="rId6"/>
            </p:custDataLst>
          </p:nvPr>
        </p:nvSpPr>
        <p:spPr>
          <a:xfrm>
            <a:off x="639772" y="1307265"/>
            <a:ext cx="5616566" cy="1822450"/>
          </a:xfrm>
          <a:prstGeom prst="rect">
            <a:avLst/>
          </a:prstGeom>
          <a:noFill/>
        </p:spPr>
        <p:txBody>
          <a:bodyPr wrap="square">
            <a:spAutoFit/>
          </a:bodyPr>
          <a:lstStyle/>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Short-video live commerce is the mainstream method in the US station, maintaining a growth of tens of millions per month in Q1 of 2024. As of March 24, the total number of videos reached 173 million, an increase of nearly 2.7 times compared to October last year, and it is expected to exceed 250 million in the first half of this year. In March, the number of short video live commerce increased more than 30 million.</a:t>
            </a: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 In addition, live commerce, as an assisted shopping method, is being recognized by more local consumers. In March 24, the number of live broadcasts increased by 385,000 times, totaling more than 1.05 million times, an increase of more than 17 times compared to October last year. It is a potential live commerce market with rapid growth, which is also related to the official support policy for self-broadcasting merchants in the second quarter.</a:t>
            </a:r>
            <a:endParaRPr sz="900" spc="100" dirty="0">
              <a:solidFill>
                <a:schemeClr val="tx1">
                  <a:lumMod val="65000"/>
                  <a:lumOff val="35000"/>
                </a:schemeClr>
              </a:solidFill>
              <a:latin typeface="Times New Roman" panose="02020603050405020304" charset="0"/>
              <a:ea typeface="Times New Roman" panose="02020603050405020304" charset="0"/>
            </a:endParaRPr>
          </a:p>
        </p:txBody>
      </p:sp>
      <p:graphicFrame>
        <p:nvGraphicFramePr>
          <p:cNvPr id="10" name="图表 9"/>
          <p:cNvGraphicFramePr/>
          <p:nvPr>
            <p:custDataLst>
              <p:tags r:id="rId7"/>
            </p:custDataLst>
          </p:nvPr>
        </p:nvGraphicFramePr>
        <p:xfrm>
          <a:off x="614045" y="3152775"/>
          <a:ext cx="2632075" cy="215963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1" name="图表 10"/>
          <p:cNvGraphicFramePr/>
          <p:nvPr>
            <p:custDataLst>
              <p:tags r:id="rId8"/>
            </p:custDataLst>
          </p:nvPr>
        </p:nvGraphicFramePr>
        <p:xfrm>
          <a:off x="3598545" y="3152775"/>
          <a:ext cx="2632075" cy="2159635"/>
        </p:xfrm>
        <a:graphic>
          <a:graphicData uri="http://schemas.openxmlformats.org/drawingml/2006/chart">
            <c:chart xmlns:c="http://schemas.openxmlformats.org/drawingml/2006/chart" xmlns:r="http://schemas.openxmlformats.org/officeDocument/2006/relationships" r:id="rId2"/>
          </a:graphicData>
        </a:graphic>
      </p:graphicFrame>
      <p:sp>
        <p:nvSpPr>
          <p:cNvPr id="12" name="文本框 11"/>
          <p:cNvSpPr txBox="1"/>
          <p:nvPr>
            <p:custDataLst>
              <p:tags r:id="rId9"/>
            </p:custDataLst>
          </p:nvPr>
        </p:nvSpPr>
        <p:spPr>
          <a:xfrm>
            <a:off x="612775" y="8373110"/>
            <a:ext cx="5633085" cy="1014730"/>
          </a:xfrm>
          <a:prstGeom prst="rect">
            <a:avLst/>
          </a:prstGeom>
          <a:noFill/>
        </p:spPr>
        <p:txBody>
          <a:bodyPr wrap="square">
            <a:spAutoFit/>
          </a:bodyPr>
          <a:lstStyle/>
          <a:p>
            <a:pPr algn="just">
              <a:lnSpc>
                <a:spcPct val="125000"/>
              </a:lnSpc>
            </a:pPr>
            <a:r>
              <a:rPr sz="800" spc="100" dirty="0">
                <a:solidFill>
                  <a:schemeClr val="bg1">
                    <a:lumMod val="50000"/>
                  </a:schemeClr>
                </a:solidFill>
                <a:latin typeface="Times New Roman" panose="02020603050405020304" charset="0"/>
                <a:ea typeface="Times New Roman" panose="02020603050405020304" charset="0"/>
              </a:rPr>
              <a:t>Judging from the available data, the GMV, the number of new merchants, the number of new products, the number of new short videos, and the number of new live broadcasts in the US station in March all showed positive growth, and the growth rate did not show a significant decline compared to the past. The month-on-month growth rate of some values remained at a relatively high level.</a:t>
            </a:r>
            <a:endParaRPr sz="800" spc="100" dirty="0">
              <a:solidFill>
                <a:schemeClr val="bg1">
                  <a:lumMod val="50000"/>
                </a:schemeClr>
              </a:solidFill>
              <a:latin typeface="Times New Roman" panose="02020603050405020304" charset="0"/>
              <a:ea typeface="Times New Roman" panose="02020603050405020304" charset="0"/>
            </a:endParaRPr>
          </a:p>
          <a:p>
            <a:pPr algn="just">
              <a:lnSpc>
                <a:spcPct val="125000"/>
              </a:lnSpc>
            </a:pPr>
            <a:r>
              <a:rPr sz="800" spc="100" dirty="0">
                <a:solidFill>
                  <a:schemeClr val="bg1">
                    <a:lumMod val="50000"/>
                  </a:schemeClr>
                </a:solidFill>
                <a:latin typeface="Times New Roman" panose="02020603050405020304" charset="0"/>
                <a:ea typeface="Times New Roman" panose="02020603050405020304" charset="0"/>
              </a:rPr>
              <a:t>The TikTok ban has not had a negative impact on the normal operations of new and old merchants for the time being.</a:t>
            </a:r>
            <a:endParaRPr sz="800" spc="100" dirty="0">
              <a:solidFill>
                <a:schemeClr val="bg1">
                  <a:lumMod val="50000"/>
                </a:schemeClr>
              </a:solidFill>
              <a:latin typeface="Times New Roman" panose="02020603050405020304" charset="0"/>
              <a:ea typeface="Times New Roman" panose="02020603050405020304" charset="0"/>
            </a:endParaRPr>
          </a:p>
        </p:txBody>
      </p:sp>
      <p:sp>
        <p:nvSpPr>
          <p:cNvPr id="14" name="文本框 13"/>
          <p:cNvSpPr txBox="1"/>
          <p:nvPr>
            <p:custDataLst>
              <p:tags r:id="rId10"/>
            </p:custDataLst>
          </p:nvPr>
        </p:nvSpPr>
        <p:spPr>
          <a:xfrm>
            <a:off x="614045" y="8024495"/>
            <a:ext cx="5411470" cy="275590"/>
          </a:xfrm>
          <a:prstGeom prst="rect">
            <a:avLst/>
          </a:prstGeom>
          <a:noFill/>
        </p:spPr>
        <p:txBody>
          <a:bodyPr wrap="square">
            <a:spAutoFit/>
          </a:bodyPr>
          <a:lstStyle/>
          <a:p>
            <a:r>
              <a:rPr lang="zh-CN" altLang="en-US" sz="1200" b="1" spc="100" dirty="0">
                <a:solidFill>
                  <a:schemeClr val="tx1">
                    <a:lumMod val="85000"/>
                    <a:lumOff val="15000"/>
                  </a:schemeClr>
                </a:solidFill>
                <a:latin typeface="Times New Roman" panose="02020603050405020304" charset="0"/>
                <a:ea typeface="Times New Roman" panose="02020603050405020304" charset="0"/>
              </a:rPr>
              <a:t>Based on the data</a:t>
            </a:r>
            <a:r>
              <a:rPr lang="en-US" altLang="zh-CN" sz="1200" b="1" spc="100" dirty="0">
                <a:solidFill>
                  <a:schemeClr val="tx1">
                    <a:lumMod val="85000"/>
                    <a:lumOff val="15000"/>
                  </a:schemeClr>
                </a:solidFill>
                <a:latin typeface="Times New Roman" panose="02020603050405020304" charset="0"/>
                <a:ea typeface="Times New Roman" panose="02020603050405020304" charset="0"/>
              </a:rPr>
              <a:t> above</a:t>
            </a:r>
            <a:r>
              <a:rPr lang="zh-CN" altLang="en-US" sz="1200" b="1" spc="100" dirty="0">
                <a:solidFill>
                  <a:schemeClr val="tx1">
                    <a:lumMod val="85000"/>
                    <a:lumOff val="15000"/>
                  </a:schemeClr>
                </a:solidFill>
                <a:latin typeface="Times New Roman" panose="02020603050405020304" charset="0"/>
                <a:ea typeface="Times New Roman" panose="02020603050405020304" charset="0"/>
              </a:rPr>
              <a:t>, we can draw the following conclusions:</a:t>
            </a:r>
            <a:endParaRPr lang="zh-CN" altLang="en-US" sz="1200" b="1" spc="100" dirty="0">
              <a:solidFill>
                <a:schemeClr val="tx1">
                  <a:lumMod val="85000"/>
                  <a:lumOff val="15000"/>
                </a:schemeClr>
              </a:solidFill>
              <a:latin typeface="Times New Roman" panose="02020603050405020304" charset="0"/>
              <a:ea typeface="Times New Roman" panose="02020603050405020304" charset="0"/>
            </a:endParaRPr>
          </a:p>
        </p:txBody>
      </p:sp>
      <p:sp>
        <p:nvSpPr>
          <p:cNvPr id="26" name="文本框 25"/>
          <p:cNvSpPr txBox="1"/>
          <p:nvPr>
            <p:custDataLst>
              <p:tags r:id="rId11"/>
            </p:custDataLst>
          </p:nvPr>
        </p:nvSpPr>
        <p:spPr>
          <a:xfrm>
            <a:off x="631508" y="7621765"/>
            <a:ext cx="3430718" cy="198755"/>
          </a:xfrm>
          <a:prstGeom prst="rect">
            <a:avLst/>
          </a:prstGeom>
          <a:noFill/>
        </p:spPr>
        <p:txBody>
          <a:bodyPr wrap="square">
            <a:spAutoFit/>
          </a:bodyPr>
          <a:lstStyle/>
          <a:p>
            <a:r>
              <a:rPr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rPr>
              <a:t>Data source: EchoTik</a:t>
            </a:r>
            <a:endParaRPr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endParaRPr>
          </a:p>
        </p:txBody>
      </p:sp>
      <p:graphicFrame>
        <p:nvGraphicFramePr>
          <p:cNvPr id="5" name="图表 4"/>
          <p:cNvGraphicFramePr/>
          <p:nvPr>
            <p:custDataLst>
              <p:tags r:id="rId12"/>
            </p:custDataLst>
          </p:nvPr>
        </p:nvGraphicFramePr>
        <p:xfrm>
          <a:off x="640080" y="5296535"/>
          <a:ext cx="2632075" cy="21596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图表 5"/>
          <p:cNvGraphicFramePr/>
          <p:nvPr>
            <p:custDataLst>
              <p:tags r:id="rId13"/>
            </p:custDataLst>
          </p:nvPr>
        </p:nvGraphicFramePr>
        <p:xfrm>
          <a:off x="3598545" y="5312410"/>
          <a:ext cx="2632075" cy="215963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4"/>
            </p:custDataLst>
          </p:nvPr>
        </p:nvSpPr>
        <p:spPr>
          <a:xfrm>
            <a:off x="606863" y="280988"/>
            <a:ext cx="5624710" cy="899160"/>
          </a:xfrm>
          <a:prstGeom prst="rect">
            <a:avLst/>
          </a:prstGeom>
          <a:noFill/>
        </p:spPr>
        <p:txBody>
          <a:bodyPr wrap="square">
            <a:spAutoFit/>
          </a:bodyPr>
          <a:lstStyle/>
          <a:p>
            <a:pPr algn="just">
              <a:lnSpc>
                <a:spcPct val="125000"/>
              </a:lnSpc>
            </a:pPr>
            <a:r>
              <a:rPr kumimoji="1" sz="1400" b="1" spc="100" dirty="0">
                <a:solidFill>
                  <a:srgbClr val="6559ED"/>
                </a:solidFill>
                <a:latin typeface="Times New Roman" panose="02020603050405020304" charset="0"/>
                <a:ea typeface="Times New Roman" panose="02020603050405020304" charset="0"/>
              </a:rPr>
              <a:t>Personal care and beauty</a:t>
            </a:r>
            <a:r>
              <a:rPr kumimoji="1" sz="1400" b="1" spc="100" dirty="0">
                <a:latin typeface="Times New Roman" panose="02020603050405020304" charset="0"/>
                <a:ea typeface="Times New Roman" panose="02020603050405020304" charset="0"/>
              </a:rPr>
              <a:t> remain the No. 1 category in GMV for the US station, and the GMV of the </a:t>
            </a:r>
            <a:r>
              <a:rPr kumimoji="1" sz="1400" b="1" spc="100" dirty="0">
                <a:solidFill>
                  <a:srgbClr val="6559ED"/>
                </a:solidFill>
                <a:latin typeface="Times New Roman" panose="02020603050405020304" charset="0"/>
                <a:ea typeface="Times New Roman" panose="02020603050405020304" charset="0"/>
              </a:rPr>
              <a:t>furniture</a:t>
            </a:r>
            <a:r>
              <a:rPr kumimoji="1" sz="1400" b="1" spc="100" dirty="0">
                <a:latin typeface="Times New Roman" panose="02020603050405020304" charset="0"/>
                <a:ea typeface="Times New Roman" panose="02020603050405020304" charset="0"/>
              </a:rPr>
              <a:t> category has increased nearly 200 times.</a:t>
            </a:r>
            <a:endParaRPr kumimoji="1" sz="1400" b="1" spc="100" dirty="0">
              <a:latin typeface="Times New Roman" panose="02020603050405020304" charset="0"/>
              <a:ea typeface="Times New Roman" panose="02020603050405020304" charset="0"/>
            </a:endParaRPr>
          </a:p>
        </p:txBody>
      </p:sp>
      <p:sp>
        <p:nvSpPr>
          <p:cNvPr id="9" name="文本框 8"/>
          <p:cNvSpPr txBox="1"/>
          <p:nvPr>
            <p:custDataLst>
              <p:tags r:id="rId5"/>
            </p:custDataLst>
          </p:nvPr>
        </p:nvSpPr>
        <p:spPr>
          <a:xfrm>
            <a:off x="607060" y="1106170"/>
            <a:ext cx="5623560" cy="3066415"/>
          </a:xfrm>
          <a:prstGeom prst="rect">
            <a:avLst/>
          </a:prstGeom>
          <a:noFill/>
        </p:spPr>
        <p:txBody>
          <a:bodyPr wrap="square">
            <a:noAutofit/>
          </a:bodyPr>
          <a:lstStyle/>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From the beginning of operation to the end of the first quarter of 2024, the top 10 categories in GMV for the US station are: personal care &amp; beauty, womenswear &amp; underwear, collections, phones &amp; electronics, sports &amp; outdoor, health, home supplies, fashion accessories, menswear &amp; underwear, and kitchenware. Among them, the GMV of the first 8 categories has exceeded 100 million dollars.</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Personal care &amp; beauty is the category with the highest GMV in TikTok Shop's markets in various countries around the world. In the United States, personal care &amp; beauty is also the only category whose GMV has exceeded 500 million dollars so far, which is nearly 1.66 times that of the second-place category: womenswear &amp; underwear. Womenswear &amp; underwear ranks second with a volume of more than 300 million dollars, and the above rankings are similar to those of other country sites. The collectibles category ranks third with a GMV of 276 million dollars. This category has grown rapidly since November 2023 and surpassed womenswear &amp; underwear by 210,000 dollars in February 2024 to become the No. 2 category, which is a unique consumer category in the US market.</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The pan-home furnishing category (including: furniture, home appliances, home supplies, kitchenware, home appliances, textiles &amp; soft home furnishings, home decoration) has a huge market volume in TikTok Shop. In terms of growth rate, the furniture category is the fastest-growing category, with a nearly 200-fold increase in GMV compared to September 2023, mainly for large furniture with a higher unit price. The growth multiple of the health category has also reached nearly 80 times, and this category has been ranked in the monthly top 10 category list since August 2023, with a total GMV of 139 million dollars currently.</a:t>
            </a:r>
            <a:endParaRPr sz="800" spc="100" dirty="0">
              <a:solidFill>
                <a:schemeClr val="tx1">
                  <a:lumMod val="65000"/>
                  <a:lumOff val="35000"/>
                </a:schemeClr>
              </a:solidFill>
              <a:latin typeface="Times New Roman" panose="02020603050405020304" charset="0"/>
              <a:ea typeface="Times New Roman" panose="02020603050405020304" charset="0"/>
            </a:endParaRPr>
          </a:p>
        </p:txBody>
      </p:sp>
      <p:grpSp>
        <p:nvGrpSpPr>
          <p:cNvPr id="14" name="组合 13"/>
          <p:cNvGrpSpPr/>
          <p:nvPr/>
        </p:nvGrpSpPr>
        <p:grpSpPr>
          <a:xfrm>
            <a:off x="490538" y="6745550"/>
            <a:ext cx="6247765" cy="2528282"/>
            <a:chOff x="586743" y="6437384"/>
            <a:chExt cx="12272198" cy="6033678"/>
          </a:xfrm>
        </p:grpSpPr>
        <p:sp>
          <p:nvSpPr>
            <p:cNvPr id="15" name="印尼用户-社交平台使用比例"/>
            <p:cNvSpPr txBox="1"/>
            <p:nvPr>
              <p:custDataLst>
                <p:tags r:id="rId6"/>
              </p:custDataLst>
            </p:nvPr>
          </p:nvSpPr>
          <p:spPr>
            <a:xfrm>
              <a:off x="1135556" y="6437384"/>
              <a:ext cx="5425761" cy="722851"/>
            </a:xfrm>
            <a:prstGeom prst="rect">
              <a:avLst/>
            </a:prstGeom>
            <a:ln w="12700">
              <a:miter lim="400000"/>
            </a:ln>
          </p:spPr>
          <p:txBody>
            <a:bodyPr wrap="square" lIns="28575" tIns="28575" rIns="28575" bIns="28575">
              <a:spAutoFit/>
            </a:bodyPr>
            <a:lstStyle>
              <a:lvl1pPr defTabSz="825500">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l"/>
              <a:r>
                <a:rPr sz="800" b="1" spc="100" dirty="0" err="1">
                  <a:latin typeface="Times New Roman" panose="02020603050405020304" charset="0"/>
                  <a:ea typeface="Times New Roman" panose="02020603050405020304" charset="0"/>
                  <a:cs typeface="Times New Roman" panose="02020603050405020304" charset="0"/>
                </a:rPr>
                <a:t>Top 10 categories in GMV for the US station (in billions of dollars)</a:t>
              </a:r>
              <a:endParaRPr sz="800" b="1" spc="100" dirty="0" err="1">
                <a:latin typeface="Times New Roman" panose="02020603050405020304" charset="0"/>
                <a:ea typeface="Times New Roman" panose="02020603050405020304" charset="0"/>
                <a:cs typeface="Times New Roman" panose="02020603050405020304" charset="0"/>
              </a:endParaRPr>
            </a:p>
          </p:txBody>
        </p:sp>
        <p:graphicFrame>
          <p:nvGraphicFramePr>
            <p:cNvPr id="16" name="二维条形图"/>
            <p:cNvGraphicFramePr/>
            <p:nvPr>
              <p:custDataLst>
                <p:tags r:id="rId7"/>
              </p:custDataLst>
            </p:nvPr>
          </p:nvGraphicFramePr>
          <p:xfrm>
            <a:off x="586743" y="6908461"/>
            <a:ext cx="5727651" cy="5562601"/>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7" name="二维条形图"/>
            <p:cNvGraphicFramePr/>
            <p:nvPr>
              <p:custDataLst>
                <p:tags r:id="rId8"/>
              </p:custDataLst>
            </p:nvPr>
          </p:nvGraphicFramePr>
          <p:xfrm>
            <a:off x="6834960" y="6908461"/>
            <a:ext cx="5583105" cy="5562601"/>
          </p:xfrm>
          <a:graphic>
            <a:graphicData uri="http://schemas.openxmlformats.org/drawingml/2006/chart">
              <c:chart xmlns:c="http://schemas.openxmlformats.org/drawingml/2006/chart" xmlns:r="http://schemas.openxmlformats.org/officeDocument/2006/relationships" r:id="rId2"/>
            </a:graphicData>
          </a:graphic>
        </p:graphicFrame>
        <p:sp>
          <p:nvSpPr>
            <p:cNvPr id="18" name="印尼用户-社交平台使用时长"/>
            <p:cNvSpPr txBox="1"/>
            <p:nvPr>
              <p:custDataLst>
                <p:tags r:id="rId9"/>
              </p:custDataLst>
            </p:nvPr>
          </p:nvSpPr>
          <p:spPr>
            <a:xfrm>
              <a:off x="7581609" y="6437384"/>
              <a:ext cx="5277332" cy="797106"/>
            </a:xfrm>
            <a:prstGeom prst="rect">
              <a:avLst/>
            </a:prstGeom>
            <a:ln w="12700">
              <a:miter lim="400000"/>
            </a:ln>
          </p:spPr>
          <p:txBody>
            <a:bodyPr wrap="square" lIns="28575" tIns="28575" rIns="28575" bIns="28575">
              <a:spAutoFit/>
            </a:bodyPr>
            <a:lstStyle>
              <a:lvl1pPr defTabSz="825500">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l"/>
              <a:r>
                <a:rPr sz="900" b="1" spc="100" dirty="0" err="1">
                  <a:solidFill>
                    <a:schemeClr val="tx1"/>
                  </a:solidFill>
                  <a:latin typeface="Times New Roman" panose="02020603050405020304" charset="0"/>
                  <a:ea typeface="Times New Roman" panose="02020603050405020304" charset="0"/>
                  <a:cs typeface="Times New Roman" panose="02020603050405020304" charset="0"/>
                </a:rPr>
                <a:t>Top 10 categories with the fastest growth rate for the US station (growth multiple)</a:t>
              </a:r>
              <a:endParaRPr sz="900" b="1" spc="100" dirty="0" err="1">
                <a:solidFill>
                  <a:schemeClr val="tx1"/>
                </a:solidFill>
                <a:latin typeface="Times New Roman" panose="02020603050405020304" charset="0"/>
                <a:ea typeface="Times New Roman" panose="02020603050405020304" charset="0"/>
                <a:cs typeface="Times New Roman" panose="02020603050405020304" charset="0"/>
              </a:endParaRPr>
            </a:p>
          </p:txBody>
        </p:sp>
      </p:grpSp>
      <p:sp>
        <p:nvSpPr>
          <p:cNvPr id="26" name="文本框 25"/>
          <p:cNvSpPr txBox="1"/>
          <p:nvPr>
            <p:custDataLst>
              <p:tags r:id="rId10"/>
            </p:custDataLst>
          </p:nvPr>
        </p:nvSpPr>
        <p:spPr>
          <a:xfrm>
            <a:off x="690245" y="9255125"/>
            <a:ext cx="4049395" cy="198755"/>
          </a:xfrm>
          <a:prstGeom prst="rect">
            <a:avLst/>
          </a:prstGeom>
          <a:noFill/>
        </p:spPr>
        <p:txBody>
          <a:bodyPr wrap="square">
            <a:spAutoFit/>
          </a:bodyPr>
          <a:lstStyle/>
          <a:p>
            <a:r>
              <a:rPr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rPr>
              <a:t>Data source: EchoTik, statistical period: September 2023 to March 2024</a:t>
            </a:r>
            <a:endParaRPr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endParaRPr>
          </a:p>
        </p:txBody>
      </p:sp>
      <p:graphicFrame>
        <p:nvGraphicFramePr>
          <p:cNvPr id="25" name="二维折线图"/>
          <p:cNvGraphicFramePr/>
          <p:nvPr>
            <p:custDataLst>
              <p:tags r:id="rId11"/>
            </p:custDataLst>
          </p:nvPr>
        </p:nvGraphicFramePr>
        <p:xfrm>
          <a:off x="690245" y="4172585"/>
          <a:ext cx="5624195" cy="2466340"/>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文本框 57"/>
          <p:cNvSpPr txBox="1"/>
          <p:nvPr/>
        </p:nvSpPr>
        <p:spPr>
          <a:xfrm>
            <a:off x="4825606" y="6751940"/>
            <a:ext cx="1265797" cy="3153410"/>
          </a:xfrm>
          <a:prstGeom prst="rect">
            <a:avLst/>
          </a:prstGeom>
          <a:noFill/>
        </p:spPr>
        <p:txBody>
          <a:bodyPr wrap="square" anchor="ctr">
            <a:spAutoFit/>
          </a:bodyPr>
          <a:lstStyle/>
          <a:p>
            <a:pPr algn="r"/>
            <a:r>
              <a:rPr kumimoji="1" lang="en-US" altLang="zh-CN" sz="19900" b="1" spc="100" dirty="0">
                <a:solidFill>
                  <a:srgbClr val="EEEFFF"/>
                </a:solidFill>
                <a:latin typeface="Arial" panose="020B0604020202020204" pitchFamily="34" charset="0"/>
                <a:cs typeface="Arial" panose="020B0604020202020204" pitchFamily="34" charset="0"/>
              </a:rPr>
              <a:t>3</a:t>
            </a:r>
            <a:endParaRPr kumimoji="1" lang="zh-CN" altLang="en-US" sz="19900" b="1" spc="100" dirty="0">
              <a:solidFill>
                <a:srgbClr val="EEEFFF"/>
              </a:solidFill>
              <a:latin typeface="Arial" panose="020B0604020202020204" pitchFamily="34" charset="0"/>
              <a:cs typeface="Arial" panose="020B0604020202020204" pitchFamily="34" charset="0"/>
            </a:endParaRPr>
          </a:p>
        </p:txBody>
      </p:sp>
      <p:sp>
        <p:nvSpPr>
          <p:cNvPr id="50" name="矩形 49"/>
          <p:cNvSpPr/>
          <p:nvPr/>
        </p:nvSpPr>
        <p:spPr>
          <a:xfrm>
            <a:off x="714942" y="4341060"/>
            <a:ext cx="2652432" cy="233082"/>
          </a:xfrm>
          <a:prstGeom prst="rect">
            <a:avLst/>
          </a:prstGeom>
          <a:gradFill flip="none" rotWithShape="1">
            <a:gsLst>
              <a:gs pos="0">
                <a:schemeClr val="bg1"/>
              </a:gs>
              <a:gs pos="100000">
                <a:srgbClr val="A49A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pc="100"/>
          </a:p>
        </p:txBody>
      </p:sp>
      <p:grpSp>
        <p:nvGrpSpPr>
          <p:cNvPr id="23" name="object 23"/>
          <p:cNvGrpSpPr/>
          <p:nvPr/>
        </p:nvGrpSpPr>
        <p:grpSpPr>
          <a:xfrm>
            <a:off x="-5602" y="7009701"/>
            <a:ext cx="1891258" cy="2267314"/>
            <a:chOff x="-6350" y="6678568"/>
            <a:chExt cx="3062605" cy="3671570"/>
          </a:xfrm>
        </p:grpSpPr>
        <p:sp>
          <p:nvSpPr>
            <p:cNvPr id="24" name="object 24"/>
            <p:cNvSpPr/>
            <p:nvPr/>
          </p:nvSpPr>
          <p:spPr>
            <a:xfrm>
              <a:off x="0" y="6684918"/>
              <a:ext cx="3049905" cy="3658870"/>
            </a:xfrm>
            <a:custGeom>
              <a:avLst/>
              <a:gdLst/>
              <a:ahLst/>
              <a:cxnLst/>
              <a:rect l="l" t="t" r="r" b="b"/>
              <a:pathLst>
                <a:path w="3049905" h="3658870">
                  <a:moveTo>
                    <a:pt x="1220473" y="3658666"/>
                  </a:moveTo>
                  <a:lnTo>
                    <a:pt x="0" y="3658666"/>
                  </a:lnTo>
                </a:path>
                <a:path w="3049905" h="3658870">
                  <a:moveTo>
                    <a:pt x="0" y="0"/>
                  </a:moveTo>
                  <a:lnTo>
                    <a:pt x="1220473" y="0"/>
                  </a:lnTo>
                  <a:lnTo>
                    <a:pt x="1268364" y="617"/>
                  </a:lnTo>
                  <a:lnTo>
                    <a:pt x="1315955" y="2460"/>
                  </a:lnTo>
                  <a:lnTo>
                    <a:pt x="1363231" y="5514"/>
                  </a:lnTo>
                  <a:lnTo>
                    <a:pt x="1410177" y="9762"/>
                  </a:lnTo>
                  <a:lnTo>
                    <a:pt x="1456779" y="15190"/>
                  </a:lnTo>
                  <a:lnTo>
                    <a:pt x="1503020" y="21783"/>
                  </a:lnTo>
                  <a:lnTo>
                    <a:pt x="1548885" y="29525"/>
                  </a:lnTo>
                  <a:lnTo>
                    <a:pt x="1594361" y="38402"/>
                  </a:lnTo>
                  <a:lnTo>
                    <a:pt x="1639430" y="48398"/>
                  </a:lnTo>
                  <a:lnTo>
                    <a:pt x="1684079" y="59497"/>
                  </a:lnTo>
                  <a:lnTo>
                    <a:pt x="1728291" y="71686"/>
                  </a:lnTo>
                  <a:lnTo>
                    <a:pt x="1772053" y="84948"/>
                  </a:lnTo>
                  <a:lnTo>
                    <a:pt x="1815347" y="99268"/>
                  </a:lnTo>
                  <a:lnTo>
                    <a:pt x="1858160" y="114632"/>
                  </a:lnTo>
                  <a:lnTo>
                    <a:pt x="1900477" y="131024"/>
                  </a:lnTo>
                  <a:lnTo>
                    <a:pt x="1942281" y="148429"/>
                  </a:lnTo>
                  <a:lnTo>
                    <a:pt x="1983558" y="166831"/>
                  </a:lnTo>
                  <a:lnTo>
                    <a:pt x="2024293" y="186216"/>
                  </a:lnTo>
                  <a:lnTo>
                    <a:pt x="2064470" y="206568"/>
                  </a:lnTo>
                  <a:lnTo>
                    <a:pt x="2104075" y="227873"/>
                  </a:lnTo>
                  <a:lnTo>
                    <a:pt x="2143092" y="250114"/>
                  </a:lnTo>
                  <a:lnTo>
                    <a:pt x="2181505" y="273278"/>
                  </a:lnTo>
                  <a:lnTo>
                    <a:pt x="2219301" y="297347"/>
                  </a:lnTo>
                  <a:lnTo>
                    <a:pt x="2256462" y="322309"/>
                  </a:lnTo>
                  <a:lnTo>
                    <a:pt x="2292976" y="348147"/>
                  </a:lnTo>
                  <a:lnTo>
                    <a:pt x="2328825" y="374845"/>
                  </a:lnTo>
                  <a:lnTo>
                    <a:pt x="2363996" y="402390"/>
                  </a:lnTo>
                  <a:lnTo>
                    <a:pt x="2398472" y="430766"/>
                  </a:lnTo>
                  <a:lnTo>
                    <a:pt x="2432239" y="459957"/>
                  </a:lnTo>
                  <a:lnTo>
                    <a:pt x="2465282" y="489948"/>
                  </a:lnTo>
                  <a:lnTo>
                    <a:pt x="2497585" y="520725"/>
                  </a:lnTo>
                  <a:lnTo>
                    <a:pt x="2529133" y="552272"/>
                  </a:lnTo>
                  <a:lnTo>
                    <a:pt x="2559911" y="584573"/>
                  </a:lnTo>
                  <a:lnTo>
                    <a:pt x="2589903" y="617615"/>
                  </a:lnTo>
                  <a:lnTo>
                    <a:pt x="2619096" y="651381"/>
                  </a:lnTo>
                  <a:lnTo>
                    <a:pt x="2647472" y="685856"/>
                  </a:lnTo>
                  <a:lnTo>
                    <a:pt x="2675018" y="721025"/>
                  </a:lnTo>
                  <a:lnTo>
                    <a:pt x="2701718" y="756873"/>
                  </a:lnTo>
                  <a:lnTo>
                    <a:pt x="2727557" y="793386"/>
                  </a:lnTo>
                  <a:lnTo>
                    <a:pt x="2752520" y="830546"/>
                  </a:lnTo>
                  <a:lnTo>
                    <a:pt x="2776591" y="868341"/>
                  </a:lnTo>
                  <a:lnTo>
                    <a:pt x="2799755" y="906753"/>
                  </a:lnTo>
                  <a:lnTo>
                    <a:pt x="2821998" y="945769"/>
                  </a:lnTo>
                  <a:lnTo>
                    <a:pt x="2843303" y="985372"/>
                  </a:lnTo>
                  <a:lnTo>
                    <a:pt x="2863656" y="1025549"/>
                  </a:lnTo>
                  <a:lnTo>
                    <a:pt x="2883042" y="1066282"/>
                  </a:lnTo>
                  <a:lnTo>
                    <a:pt x="2901446" y="1107559"/>
                  </a:lnTo>
                  <a:lnTo>
                    <a:pt x="2918851" y="1149362"/>
                  </a:lnTo>
                  <a:lnTo>
                    <a:pt x="2935244" y="1191678"/>
                  </a:lnTo>
                  <a:lnTo>
                    <a:pt x="2950608" y="1234490"/>
                  </a:lnTo>
                  <a:lnTo>
                    <a:pt x="2964930" y="1277784"/>
                  </a:lnTo>
                  <a:lnTo>
                    <a:pt x="2978192" y="1321544"/>
                  </a:lnTo>
                  <a:lnTo>
                    <a:pt x="2990382" y="1365756"/>
                  </a:lnTo>
                  <a:lnTo>
                    <a:pt x="3001482" y="1410404"/>
                  </a:lnTo>
                  <a:lnTo>
                    <a:pt x="3011478" y="1455473"/>
                  </a:lnTo>
                  <a:lnTo>
                    <a:pt x="3020355" y="1500948"/>
                  </a:lnTo>
                  <a:lnTo>
                    <a:pt x="3028098" y="1546813"/>
                  </a:lnTo>
                  <a:lnTo>
                    <a:pt x="3034691" y="1593054"/>
                  </a:lnTo>
                  <a:lnTo>
                    <a:pt x="3040120" y="1639655"/>
                  </a:lnTo>
                  <a:lnTo>
                    <a:pt x="3044368" y="1686601"/>
                  </a:lnTo>
                  <a:lnTo>
                    <a:pt x="3047422" y="1733877"/>
                  </a:lnTo>
                  <a:lnTo>
                    <a:pt x="3049265" y="1781468"/>
                  </a:lnTo>
                  <a:lnTo>
                    <a:pt x="3049883" y="1829358"/>
                  </a:lnTo>
                  <a:lnTo>
                    <a:pt x="3049265" y="1877246"/>
                  </a:lnTo>
                  <a:lnTo>
                    <a:pt x="3047422" y="1924835"/>
                  </a:lnTo>
                  <a:lnTo>
                    <a:pt x="3044368" y="1972108"/>
                  </a:lnTo>
                  <a:lnTo>
                    <a:pt x="3040120" y="2019052"/>
                  </a:lnTo>
                  <a:lnTo>
                    <a:pt x="3034691" y="2065651"/>
                  </a:lnTo>
                  <a:lnTo>
                    <a:pt x="3028098" y="2111890"/>
                  </a:lnTo>
                  <a:lnTo>
                    <a:pt x="3020355" y="2157754"/>
                  </a:lnTo>
                  <a:lnTo>
                    <a:pt x="3011478" y="2203226"/>
                  </a:lnTo>
                  <a:lnTo>
                    <a:pt x="3001482" y="2248294"/>
                  </a:lnTo>
                  <a:lnTo>
                    <a:pt x="2990382" y="2292940"/>
                  </a:lnTo>
                  <a:lnTo>
                    <a:pt x="2978192" y="2337150"/>
                  </a:lnTo>
                  <a:lnTo>
                    <a:pt x="2964930" y="2380909"/>
                  </a:lnTo>
                  <a:lnTo>
                    <a:pt x="2950608" y="2424201"/>
                  </a:lnTo>
                  <a:lnTo>
                    <a:pt x="2935244" y="2467012"/>
                  </a:lnTo>
                  <a:lnTo>
                    <a:pt x="2918851" y="2509326"/>
                  </a:lnTo>
                  <a:lnTo>
                    <a:pt x="2901446" y="2551128"/>
                  </a:lnTo>
                  <a:lnTo>
                    <a:pt x="2883042" y="2592403"/>
                  </a:lnTo>
                  <a:lnTo>
                    <a:pt x="2863656" y="2633136"/>
                  </a:lnTo>
                  <a:lnTo>
                    <a:pt x="2843303" y="2673311"/>
                  </a:lnTo>
                  <a:lnTo>
                    <a:pt x="2821998" y="2712913"/>
                  </a:lnTo>
                  <a:lnTo>
                    <a:pt x="2799755" y="2751928"/>
                  </a:lnTo>
                  <a:lnTo>
                    <a:pt x="2776591" y="2790339"/>
                  </a:lnTo>
                  <a:lnTo>
                    <a:pt x="2752520" y="2828132"/>
                  </a:lnTo>
                  <a:lnTo>
                    <a:pt x="2727557" y="2865292"/>
                  </a:lnTo>
                  <a:lnTo>
                    <a:pt x="2701718" y="2901803"/>
                  </a:lnTo>
                  <a:lnTo>
                    <a:pt x="2675018" y="2937651"/>
                  </a:lnTo>
                  <a:lnTo>
                    <a:pt x="2647472" y="2972819"/>
                  </a:lnTo>
                  <a:lnTo>
                    <a:pt x="2619096" y="3007294"/>
                  </a:lnTo>
                  <a:lnTo>
                    <a:pt x="2589903" y="3041059"/>
                  </a:lnTo>
                  <a:lnTo>
                    <a:pt x="2559911" y="3074100"/>
                  </a:lnTo>
                  <a:lnTo>
                    <a:pt x="2529133" y="3106401"/>
                  </a:lnTo>
                  <a:lnTo>
                    <a:pt x="2497585" y="3137947"/>
                  </a:lnTo>
                  <a:lnTo>
                    <a:pt x="2465282" y="3168723"/>
                  </a:lnTo>
                  <a:lnTo>
                    <a:pt x="2432239" y="3198714"/>
                  </a:lnTo>
                  <a:lnTo>
                    <a:pt x="2398472" y="3227905"/>
                  </a:lnTo>
                  <a:lnTo>
                    <a:pt x="2363996" y="3256280"/>
                  </a:lnTo>
                  <a:lnTo>
                    <a:pt x="2328825" y="3283824"/>
                  </a:lnTo>
                  <a:lnTo>
                    <a:pt x="2292976" y="3310522"/>
                  </a:lnTo>
                  <a:lnTo>
                    <a:pt x="2256462" y="3336360"/>
                  </a:lnTo>
                  <a:lnTo>
                    <a:pt x="2219301" y="3361321"/>
                  </a:lnTo>
                  <a:lnTo>
                    <a:pt x="2181505" y="3385390"/>
                  </a:lnTo>
                  <a:lnTo>
                    <a:pt x="2143092" y="3408553"/>
                  </a:lnTo>
                  <a:lnTo>
                    <a:pt x="2104075" y="3430795"/>
                  </a:lnTo>
                  <a:lnTo>
                    <a:pt x="2064470" y="3452099"/>
                  </a:lnTo>
                  <a:lnTo>
                    <a:pt x="2024293" y="3472451"/>
                  </a:lnTo>
                  <a:lnTo>
                    <a:pt x="1983558" y="3491836"/>
                  </a:lnTo>
                  <a:lnTo>
                    <a:pt x="1942281" y="3510238"/>
                  </a:lnTo>
                  <a:lnTo>
                    <a:pt x="1900477" y="3527643"/>
                  </a:lnTo>
                  <a:lnTo>
                    <a:pt x="1858160" y="3544034"/>
                  </a:lnTo>
                  <a:lnTo>
                    <a:pt x="1815347" y="3559398"/>
                  </a:lnTo>
                  <a:lnTo>
                    <a:pt x="1772053" y="3573718"/>
                  </a:lnTo>
                  <a:lnTo>
                    <a:pt x="1728291" y="3586980"/>
                  </a:lnTo>
                  <a:lnTo>
                    <a:pt x="1684079" y="3599169"/>
                  </a:lnTo>
                  <a:lnTo>
                    <a:pt x="1639430" y="3610268"/>
                  </a:lnTo>
                  <a:lnTo>
                    <a:pt x="1594361" y="3620264"/>
                  </a:lnTo>
                  <a:lnTo>
                    <a:pt x="1548885" y="3629141"/>
                  </a:lnTo>
                  <a:lnTo>
                    <a:pt x="1503020" y="3636883"/>
                  </a:lnTo>
                  <a:lnTo>
                    <a:pt x="1456779" y="3643476"/>
                  </a:lnTo>
                  <a:lnTo>
                    <a:pt x="1410177" y="3648904"/>
                  </a:lnTo>
                  <a:lnTo>
                    <a:pt x="1363231" y="3653152"/>
                  </a:lnTo>
                  <a:lnTo>
                    <a:pt x="1315955" y="3656205"/>
                  </a:lnTo>
                  <a:lnTo>
                    <a:pt x="1268364" y="3658049"/>
                  </a:lnTo>
                  <a:lnTo>
                    <a:pt x="1220473" y="3658666"/>
                  </a:lnTo>
                </a:path>
              </a:pathLst>
            </a:custGeom>
            <a:ln w="12700">
              <a:solidFill>
                <a:srgbClr val="A49AFF"/>
              </a:solidFill>
            </a:ln>
          </p:spPr>
          <p:txBody>
            <a:bodyPr wrap="square" lIns="0" tIns="0" rIns="0" bIns="0" rtlCol="0"/>
            <a:lstStyle/>
            <a:p>
              <a:endParaRPr sz="1590" spc="100"/>
            </a:p>
          </p:txBody>
        </p:sp>
        <p:sp>
          <p:nvSpPr>
            <p:cNvPr id="25" name="object 25"/>
            <p:cNvSpPr/>
            <p:nvPr/>
          </p:nvSpPr>
          <p:spPr>
            <a:xfrm>
              <a:off x="0" y="6927979"/>
              <a:ext cx="2807335" cy="3173095"/>
            </a:xfrm>
            <a:custGeom>
              <a:avLst/>
              <a:gdLst/>
              <a:ahLst/>
              <a:cxnLst/>
              <a:rect l="l" t="t" r="r" b="b"/>
              <a:pathLst>
                <a:path w="2807335" h="3173095">
                  <a:moveTo>
                    <a:pt x="1220473" y="3172587"/>
                  </a:moveTo>
                  <a:lnTo>
                    <a:pt x="0" y="3172587"/>
                  </a:lnTo>
                </a:path>
                <a:path w="2807335" h="3173095">
                  <a:moveTo>
                    <a:pt x="0" y="0"/>
                  </a:moveTo>
                  <a:lnTo>
                    <a:pt x="1220473" y="0"/>
                  </a:lnTo>
                  <a:lnTo>
                    <a:pt x="1268897" y="728"/>
                  </a:lnTo>
                  <a:lnTo>
                    <a:pt x="1316964" y="2900"/>
                  </a:lnTo>
                  <a:lnTo>
                    <a:pt x="1364654" y="6495"/>
                  </a:lnTo>
                  <a:lnTo>
                    <a:pt x="1411946" y="11491"/>
                  </a:lnTo>
                  <a:lnTo>
                    <a:pt x="1458818" y="17868"/>
                  </a:lnTo>
                  <a:lnTo>
                    <a:pt x="1505250" y="25604"/>
                  </a:lnTo>
                  <a:lnTo>
                    <a:pt x="1551221" y="34679"/>
                  </a:lnTo>
                  <a:lnTo>
                    <a:pt x="1596710" y="45073"/>
                  </a:lnTo>
                  <a:lnTo>
                    <a:pt x="1641696" y="56763"/>
                  </a:lnTo>
                  <a:lnTo>
                    <a:pt x="1686159" y="69730"/>
                  </a:lnTo>
                  <a:lnTo>
                    <a:pt x="1730077" y="83951"/>
                  </a:lnTo>
                  <a:lnTo>
                    <a:pt x="1773429" y="99408"/>
                  </a:lnTo>
                  <a:lnTo>
                    <a:pt x="1816195" y="116077"/>
                  </a:lnTo>
                  <a:lnTo>
                    <a:pt x="1858354" y="133939"/>
                  </a:lnTo>
                  <a:lnTo>
                    <a:pt x="1899884" y="152973"/>
                  </a:lnTo>
                  <a:lnTo>
                    <a:pt x="1940766" y="173157"/>
                  </a:lnTo>
                  <a:lnTo>
                    <a:pt x="1980977" y="194471"/>
                  </a:lnTo>
                  <a:lnTo>
                    <a:pt x="2020498" y="216894"/>
                  </a:lnTo>
                  <a:lnTo>
                    <a:pt x="2059306" y="240405"/>
                  </a:lnTo>
                  <a:lnTo>
                    <a:pt x="2097382" y="264984"/>
                  </a:lnTo>
                  <a:lnTo>
                    <a:pt x="2134705" y="290608"/>
                  </a:lnTo>
                  <a:lnTo>
                    <a:pt x="2171253" y="317257"/>
                  </a:lnTo>
                  <a:lnTo>
                    <a:pt x="2207005" y="344911"/>
                  </a:lnTo>
                  <a:lnTo>
                    <a:pt x="2241941" y="373549"/>
                  </a:lnTo>
                  <a:lnTo>
                    <a:pt x="2276040" y="403149"/>
                  </a:lnTo>
                  <a:lnTo>
                    <a:pt x="2309282" y="433690"/>
                  </a:lnTo>
                  <a:lnTo>
                    <a:pt x="2341644" y="465153"/>
                  </a:lnTo>
                  <a:lnTo>
                    <a:pt x="2373106" y="497515"/>
                  </a:lnTo>
                  <a:lnTo>
                    <a:pt x="2403647" y="530756"/>
                  </a:lnTo>
                  <a:lnTo>
                    <a:pt x="2433247" y="564856"/>
                  </a:lnTo>
                  <a:lnTo>
                    <a:pt x="2461884" y="599792"/>
                  </a:lnTo>
                  <a:lnTo>
                    <a:pt x="2489538" y="635544"/>
                  </a:lnTo>
                  <a:lnTo>
                    <a:pt x="2516188" y="672092"/>
                  </a:lnTo>
                  <a:lnTo>
                    <a:pt x="2541812" y="709415"/>
                  </a:lnTo>
                  <a:lnTo>
                    <a:pt x="2566390" y="747490"/>
                  </a:lnTo>
                  <a:lnTo>
                    <a:pt x="2589901" y="786299"/>
                  </a:lnTo>
                  <a:lnTo>
                    <a:pt x="2612324" y="825819"/>
                  </a:lnTo>
                  <a:lnTo>
                    <a:pt x="2633639" y="866030"/>
                  </a:lnTo>
                  <a:lnTo>
                    <a:pt x="2653823" y="906911"/>
                  </a:lnTo>
                  <a:lnTo>
                    <a:pt x="2672857" y="948440"/>
                  </a:lnTo>
                  <a:lnTo>
                    <a:pt x="2690720" y="990598"/>
                  </a:lnTo>
                  <a:lnTo>
                    <a:pt x="2707390" y="1033363"/>
                  </a:lnTo>
                  <a:lnTo>
                    <a:pt x="2722847" y="1076714"/>
                  </a:lnTo>
                  <a:lnTo>
                    <a:pt x="2737069" y="1120631"/>
                  </a:lnTo>
                  <a:lnTo>
                    <a:pt x="2750037" y="1165092"/>
                  </a:lnTo>
                  <a:lnTo>
                    <a:pt x="2761728" y="1210077"/>
                  </a:lnTo>
                  <a:lnTo>
                    <a:pt x="2772123" y="1255564"/>
                  </a:lnTo>
                  <a:lnTo>
                    <a:pt x="2781200" y="1301533"/>
                  </a:lnTo>
                  <a:lnTo>
                    <a:pt x="2788938" y="1347963"/>
                  </a:lnTo>
                  <a:lnTo>
                    <a:pt x="2795317" y="1394833"/>
                  </a:lnTo>
                  <a:lnTo>
                    <a:pt x="2800315" y="1442122"/>
                  </a:lnTo>
                  <a:lnTo>
                    <a:pt x="2803912" y="1489808"/>
                  </a:lnTo>
                  <a:lnTo>
                    <a:pt x="2806086" y="1537873"/>
                  </a:lnTo>
                  <a:lnTo>
                    <a:pt x="2806818" y="1586293"/>
                  </a:lnTo>
                  <a:lnTo>
                    <a:pt x="2806089" y="1634714"/>
                  </a:lnTo>
                  <a:lnTo>
                    <a:pt x="2803917" y="1682779"/>
                  </a:lnTo>
                  <a:lnTo>
                    <a:pt x="2800322" y="1730466"/>
                  </a:lnTo>
                  <a:lnTo>
                    <a:pt x="2795326" y="1777756"/>
                  </a:lnTo>
                  <a:lnTo>
                    <a:pt x="2788950" y="1824626"/>
                  </a:lnTo>
                  <a:lnTo>
                    <a:pt x="2781213" y="1871056"/>
                  </a:lnTo>
                  <a:lnTo>
                    <a:pt x="2772138" y="1917026"/>
                  </a:lnTo>
                  <a:lnTo>
                    <a:pt x="2761745" y="1962513"/>
                  </a:lnTo>
                  <a:lnTo>
                    <a:pt x="2750055" y="2007498"/>
                  </a:lnTo>
                  <a:lnTo>
                    <a:pt x="2737088" y="2051960"/>
                  </a:lnTo>
                  <a:lnTo>
                    <a:pt x="2722866" y="2095876"/>
                  </a:lnTo>
                  <a:lnTo>
                    <a:pt x="2707410" y="2139228"/>
                  </a:lnTo>
                  <a:lnTo>
                    <a:pt x="2690741" y="2181993"/>
                  </a:lnTo>
                  <a:lnTo>
                    <a:pt x="2672879" y="2224151"/>
                  </a:lnTo>
                  <a:lnTo>
                    <a:pt x="2653845" y="2265681"/>
                  </a:lnTo>
                  <a:lnTo>
                    <a:pt x="2633661" y="2306562"/>
                  </a:lnTo>
                  <a:lnTo>
                    <a:pt x="2612347" y="2346773"/>
                  </a:lnTo>
                  <a:lnTo>
                    <a:pt x="2589924" y="2386293"/>
                  </a:lnTo>
                  <a:lnTo>
                    <a:pt x="2566413" y="2425101"/>
                  </a:lnTo>
                  <a:lnTo>
                    <a:pt x="2541834" y="2463177"/>
                  </a:lnTo>
                  <a:lnTo>
                    <a:pt x="2516210" y="2500499"/>
                  </a:lnTo>
                  <a:lnTo>
                    <a:pt x="2489560" y="2537047"/>
                  </a:lnTo>
                  <a:lnTo>
                    <a:pt x="2461906" y="2572799"/>
                  </a:lnTo>
                  <a:lnTo>
                    <a:pt x="2433268" y="2607736"/>
                  </a:lnTo>
                  <a:lnTo>
                    <a:pt x="2403668" y="2641835"/>
                  </a:lnTo>
                  <a:lnTo>
                    <a:pt x="2373126" y="2675076"/>
                  </a:lnTo>
                  <a:lnTo>
                    <a:pt x="2341663" y="2707438"/>
                  </a:lnTo>
                  <a:lnTo>
                    <a:pt x="2309300" y="2738900"/>
                  </a:lnTo>
                  <a:lnTo>
                    <a:pt x="2276058" y="2769442"/>
                  </a:lnTo>
                  <a:lnTo>
                    <a:pt x="2241958" y="2799041"/>
                  </a:lnTo>
                  <a:lnTo>
                    <a:pt x="2207021" y="2827679"/>
                  </a:lnTo>
                  <a:lnTo>
                    <a:pt x="2171268" y="2855332"/>
                  </a:lnTo>
                  <a:lnTo>
                    <a:pt x="2134719" y="2881982"/>
                  </a:lnTo>
                  <a:lnTo>
                    <a:pt x="2097395" y="2907606"/>
                  </a:lnTo>
                  <a:lnTo>
                    <a:pt x="2059318" y="2932184"/>
                  </a:lnTo>
                  <a:lnTo>
                    <a:pt x="2020509" y="2955694"/>
                  </a:lnTo>
                  <a:lnTo>
                    <a:pt x="1980987" y="2978117"/>
                  </a:lnTo>
                  <a:lnTo>
                    <a:pt x="1940775" y="2999431"/>
                  </a:lnTo>
                  <a:lnTo>
                    <a:pt x="1899893" y="3019615"/>
                  </a:lnTo>
                  <a:lnTo>
                    <a:pt x="1858362" y="3038649"/>
                  </a:lnTo>
                  <a:lnTo>
                    <a:pt x="1816202" y="3056511"/>
                  </a:lnTo>
                  <a:lnTo>
                    <a:pt x="1773435" y="3073180"/>
                  </a:lnTo>
                  <a:lnTo>
                    <a:pt x="1730082" y="3088636"/>
                  </a:lnTo>
                  <a:lnTo>
                    <a:pt x="1686163" y="3102857"/>
                  </a:lnTo>
                  <a:lnTo>
                    <a:pt x="1641700" y="3115824"/>
                  </a:lnTo>
                  <a:lnTo>
                    <a:pt x="1596713" y="3127514"/>
                  </a:lnTo>
                  <a:lnTo>
                    <a:pt x="1551223" y="3137907"/>
                  </a:lnTo>
                  <a:lnTo>
                    <a:pt x="1505252" y="3146982"/>
                  </a:lnTo>
                  <a:lnTo>
                    <a:pt x="1458819" y="3154719"/>
                  </a:lnTo>
                  <a:lnTo>
                    <a:pt x="1411946" y="3161095"/>
                  </a:lnTo>
                  <a:lnTo>
                    <a:pt x="1364655" y="3166091"/>
                  </a:lnTo>
                  <a:lnTo>
                    <a:pt x="1316965" y="3169686"/>
                  </a:lnTo>
                  <a:lnTo>
                    <a:pt x="1268897" y="3171858"/>
                  </a:lnTo>
                  <a:lnTo>
                    <a:pt x="1220473" y="3172587"/>
                  </a:lnTo>
                </a:path>
              </a:pathLst>
            </a:custGeom>
            <a:ln w="12699">
              <a:solidFill>
                <a:srgbClr val="A49AFF"/>
              </a:solidFill>
            </a:ln>
          </p:spPr>
          <p:txBody>
            <a:bodyPr wrap="square" lIns="0" tIns="0" rIns="0" bIns="0" rtlCol="0"/>
            <a:lstStyle/>
            <a:p>
              <a:endParaRPr sz="1590" spc="100"/>
            </a:p>
          </p:txBody>
        </p:sp>
        <p:sp>
          <p:nvSpPr>
            <p:cNvPr id="26" name="object 26"/>
            <p:cNvSpPr/>
            <p:nvPr/>
          </p:nvSpPr>
          <p:spPr>
            <a:xfrm>
              <a:off x="0" y="7171114"/>
              <a:ext cx="2564130" cy="2686685"/>
            </a:xfrm>
            <a:custGeom>
              <a:avLst/>
              <a:gdLst/>
              <a:ahLst/>
              <a:cxnLst/>
              <a:rect l="l" t="t" r="r" b="b"/>
              <a:pathLst>
                <a:path w="2564130" h="2686684">
                  <a:moveTo>
                    <a:pt x="1220473" y="2686329"/>
                  </a:moveTo>
                  <a:lnTo>
                    <a:pt x="0" y="2686329"/>
                  </a:lnTo>
                </a:path>
                <a:path w="2564130" h="2686684">
                  <a:moveTo>
                    <a:pt x="0" y="0"/>
                  </a:moveTo>
                  <a:lnTo>
                    <a:pt x="1220524" y="0"/>
                  </a:lnTo>
                  <a:lnTo>
                    <a:pt x="1268625" y="849"/>
                  </a:lnTo>
                  <a:lnTo>
                    <a:pt x="1316306" y="3378"/>
                  </a:lnTo>
                  <a:lnTo>
                    <a:pt x="1363538" y="7559"/>
                  </a:lnTo>
                  <a:lnTo>
                    <a:pt x="1410293" y="13362"/>
                  </a:lnTo>
                  <a:lnTo>
                    <a:pt x="1456542" y="20760"/>
                  </a:lnTo>
                  <a:lnTo>
                    <a:pt x="1502256" y="29722"/>
                  </a:lnTo>
                  <a:lnTo>
                    <a:pt x="1547406" y="40222"/>
                  </a:lnTo>
                  <a:lnTo>
                    <a:pt x="1591965" y="52229"/>
                  </a:lnTo>
                  <a:lnTo>
                    <a:pt x="1635903" y="65716"/>
                  </a:lnTo>
                  <a:lnTo>
                    <a:pt x="1679192" y="80654"/>
                  </a:lnTo>
                  <a:lnTo>
                    <a:pt x="1721803" y="97014"/>
                  </a:lnTo>
                  <a:lnTo>
                    <a:pt x="1763707" y="114768"/>
                  </a:lnTo>
                  <a:lnTo>
                    <a:pt x="1804877" y="133886"/>
                  </a:lnTo>
                  <a:lnTo>
                    <a:pt x="1845282" y="154341"/>
                  </a:lnTo>
                  <a:lnTo>
                    <a:pt x="1884896" y="176104"/>
                  </a:lnTo>
                  <a:lnTo>
                    <a:pt x="1923688" y="199146"/>
                  </a:lnTo>
                  <a:lnTo>
                    <a:pt x="1961631" y="223438"/>
                  </a:lnTo>
                  <a:lnTo>
                    <a:pt x="1998695" y="248952"/>
                  </a:lnTo>
                  <a:lnTo>
                    <a:pt x="2034853" y="275659"/>
                  </a:lnTo>
                  <a:lnTo>
                    <a:pt x="2070075" y="303531"/>
                  </a:lnTo>
                  <a:lnTo>
                    <a:pt x="2104332" y="332539"/>
                  </a:lnTo>
                  <a:lnTo>
                    <a:pt x="2137597" y="362654"/>
                  </a:lnTo>
                  <a:lnTo>
                    <a:pt x="2169841" y="393847"/>
                  </a:lnTo>
                  <a:lnTo>
                    <a:pt x="2201035" y="426091"/>
                  </a:lnTo>
                  <a:lnTo>
                    <a:pt x="2231150" y="459356"/>
                  </a:lnTo>
                  <a:lnTo>
                    <a:pt x="2260157" y="493614"/>
                  </a:lnTo>
                  <a:lnTo>
                    <a:pt x="2288029" y="528836"/>
                  </a:lnTo>
                  <a:lnTo>
                    <a:pt x="2314736" y="564993"/>
                  </a:lnTo>
                  <a:lnTo>
                    <a:pt x="2340250" y="602058"/>
                  </a:lnTo>
                  <a:lnTo>
                    <a:pt x="2364543" y="640000"/>
                  </a:lnTo>
                  <a:lnTo>
                    <a:pt x="2387584" y="678793"/>
                  </a:lnTo>
                  <a:lnTo>
                    <a:pt x="2409347" y="718406"/>
                  </a:lnTo>
                  <a:lnTo>
                    <a:pt x="2429802" y="758812"/>
                  </a:lnTo>
                  <a:lnTo>
                    <a:pt x="2448921" y="799981"/>
                  </a:lnTo>
                  <a:lnTo>
                    <a:pt x="2466674" y="841886"/>
                  </a:lnTo>
                  <a:lnTo>
                    <a:pt x="2483034" y="884497"/>
                  </a:lnTo>
                  <a:lnTo>
                    <a:pt x="2497972" y="927785"/>
                  </a:lnTo>
                  <a:lnTo>
                    <a:pt x="2511459" y="971723"/>
                  </a:lnTo>
                  <a:lnTo>
                    <a:pt x="2523467" y="1016282"/>
                  </a:lnTo>
                  <a:lnTo>
                    <a:pt x="2533966" y="1061433"/>
                  </a:lnTo>
                  <a:lnTo>
                    <a:pt x="2542929" y="1107147"/>
                  </a:lnTo>
                  <a:lnTo>
                    <a:pt x="2550326" y="1153395"/>
                  </a:lnTo>
                  <a:lnTo>
                    <a:pt x="2556129" y="1200150"/>
                  </a:lnTo>
                  <a:lnTo>
                    <a:pt x="2560310" y="1247382"/>
                  </a:lnTo>
                  <a:lnTo>
                    <a:pt x="2562839" y="1295063"/>
                  </a:lnTo>
                  <a:lnTo>
                    <a:pt x="2563689" y="1343164"/>
                  </a:lnTo>
                  <a:lnTo>
                    <a:pt x="2562839" y="1391265"/>
                  </a:lnTo>
                  <a:lnTo>
                    <a:pt x="2560310" y="1438946"/>
                  </a:lnTo>
                  <a:lnTo>
                    <a:pt x="2556129" y="1486178"/>
                  </a:lnTo>
                  <a:lnTo>
                    <a:pt x="2550326" y="1532933"/>
                  </a:lnTo>
                  <a:lnTo>
                    <a:pt x="2542929" y="1579182"/>
                  </a:lnTo>
                  <a:lnTo>
                    <a:pt x="2533966" y="1624896"/>
                  </a:lnTo>
                  <a:lnTo>
                    <a:pt x="2523467" y="1670046"/>
                  </a:lnTo>
                  <a:lnTo>
                    <a:pt x="2511459" y="1714605"/>
                  </a:lnTo>
                  <a:lnTo>
                    <a:pt x="2497972" y="1758543"/>
                  </a:lnTo>
                  <a:lnTo>
                    <a:pt x="2483034" y="1801832"/>
                  </a:lnTo>
                  <a:lnTo>
                    <a:pt x="2466674" y="1844443"/>
                  </a:lnTo>
                  <a:lnTo>
                    <a:pt x="2448920" y="1886347"/>
                  </a:lnTo>
                  <a:lnTo>
                    <a:pt x="2429801" y="1927517"/>
                  </a:lnTo>
                  <a:lnTo>
                    <a:pt x="2409346" y="1967922"/>
                  </a:lnTo>
                  <a:lnTo>
                    <a:pt x="2387583" y="2007536"/>
                  </a:lnTo>
                  <a:lnTo>
                    <a:pt x="2364540" y="2046328"/>
                  </a:lnTo>
                  <a:lnTo>
                    <a:pt x="2340248" y="2084271"/>
                  </a:lnTo>
                  <a:lnTo>
                    <a:pt x="2314733" y="2121335"/>
                  </a:lnTo>
                  <a:lnTo>
                    <a:pt x="2288026" y="2157493"/>
                  </a:lnTo>
                  <a:lnTo>
                    <a:pt x="2260153" y="2192715"/>
                  </a:lnTo>
                  <a:lnTo>
                    <a:pt x="2231145" y="2226973"/>
                  </a:lnTo>
                  <a:lnTo>
                    <a:pt x="2201029" y="2260238"/>
                  </a:lnTo>
                  <a:lnTo>
                    <a:pt x="2169835" y="2292481"/>
                  </a:lnTo>
                  <a:lnTo>
                    <a:pt x="2137590" y="2323675"/>
                  </a:lnTo>
                  <a:lnTo>
                    <a:pt x="2104324" y="2353790"/>
                  </a:lnTo>
                  <a:lnTo>
                    <a:pt x="2070065" y="2382798"/>
                  </a:lnTo>
                  <a:lnTo>
                    <a:pt x="2034842" y="2410669"/>
                  </a:lnTo>
                  <a:lnTo>
                    <a:pt x="1998684" y="2437376"/>
                  </a:lnTo>
                  <a:lnTo>
                    <a:pt x="1961618" y="2462890"/>
                  </a:lnTo>
                  <a:lnTo>
                    <a:pt x="1923674" y="2487183"/>
                  </a:lnTo>
                  <a:lnTo>
                    <a:pt x="1884880" y="2510224"/>
                  </a:lnTo>
                  <a:lnTo>
                    <a:pt x="1845265" y="2531987"/>
                  </a:lnTo>
                  <a:lnTo>
                    <a:pt x="1804858" y="2552442"/>
                  </a:lnTo>
                  <a:lnTo>
                    <a:pt x="1763687" y="2571561"/>
                  </a:lnTo>
                  <a:lnTo>
                    <a:pt x="1721780" y="2589314"/>
                  </a:lnTo>
                  <a:lnTo>
                    <a:pt x="1679167" y="2605674"/>
                  </a:lnTo>
                  <a:lnTo>
                    <a:pt x="1635877" y="2620612"/>
                  </a:lnTo>
                  <a:lnTo>
                    <a:pt x="1591936" y="2634099"/>
                  </a:lnTo>
                  <a:lnTo>
                    <a:pt x="1547375" y="2646107"/>
                  </a:lnTo>
                  <a:lnTo>
                    <a:pt x="1502222" y="2656606"/>
                  </a:lnTo>
                  <a:lnTo>
                    <a:pt x="1456506" y="2665569"/>
                  </a:lnTo>
                  <a:lnTo>
                    <a:pt x="1410254" y="2672966"/>
                  </a:lnTo>
                  <a:lnTo>
                    <a:pt x="1363497" y="2678769"/>
                  </a:lnTo>
                  <a:lnTo>
                    <a:pt x="1316262" y="2682950"/>
                  </a:lnTo>
                  <a:lnTo>
                    <a:pt x="1268578" y="2685479"/>
                  </a:lnTo>
                  <a:lnTo>
                    <a:pt x="1220473" y="2686329"/>
                  </a:lnTo>
                </a:path>
              </a:pathLst>
            </a:custGeom>
            <a:ln w="12700">
              <a:solidFill>
                <a:srgbClr val="A49AFF"/>
              </a:solidFill>
            </a:ln>
          </p:spPr>
          <p:txBody>
            <a:bodyPr wrap="square" lIns="0" tIns="0" rIns="0" bIns="0" rtlCol="0"/>
            <a:lstStyle/>
            <a:p>
              <a:endParaRPr sz="1590" spc="100"/>
            </a:p>
          </p:txBody>
        </p:sp>
        <p:sp>
          <p:nvSpPr>
            <p:cNvPr id="27" name="object 27"/>
            <p:cNvSpPr/>
            <p:nvPr/>
          </p:nvSpPr>
          <p:spPr>
            <a:xfrm>
              <a:off x="0" y="7414229"/>
              <a:ext cx="2320925" cy="2200275"/>
            </a:xfrm>
            <a:custGeom>
              <a:avLst/>
              <a:gdLst/>
              <a:ahLst/>
              <a:cxnLst/>
              <a:rect l="l" t="t" r="r" b="b"/>
              <a:pathLst>
                <a:path w="2320925" h="2200275">
                  <a:moveTo>
                    <a:pt x="1220523" y="2200097"/>
                  </a:moveTo>
                  <a:lnTo>
                    <a:pt x="0" y="2200097"/>
                  </a:lnTo>
                </a:path>
                <a:path w="2320925" h="2200275">
                  <a:moveTo>
                    <a:pt x="0" y="0"/>
                  </a:moveTo>
                  <a:lnTo>
                    <a:pt x="1220523" y="0"/>
                  </a:lnTo>
                  <a:lnTo>
                    <a:pt x="1268170" y="1018"/>
                  </a:lnTo>
                  <a:lnTo>
                    <a:pt x="1315305" y="4045"/>
                  </a:lnTo>
                  <a:lnTo>
                    <a:pt x="1361886" y="9040"/>
                  </a:lnTo>
                  <a:lnTo>
                    <a:pt x="1407873" y="15960"/>
                  </a:lnTo>
                  <a:lnTo>
                    <a:pt x="1453224" y="24765"/>
                  </a:lnTo>
                  <a:lnTo>
                    <a:pt x="1497896" y="35412"/>
                  </a:lnTo>
                  <a:lnTo>
                    <a:pt x="1541849" y="47861"/>
                  </a:lnTo>
                  <a:lnTo>
                    <a:pt x="1585041" y="62068"/>
                  </a:lnTo>
                  <a:lnTo>
                    <a:pt x="1627430" y="77994"/>
                  </a:lnTo>
                  <a:lnTo>
                    <a:pt x="1668975" y="95595"/>
                  </a:lnTo>
                  <a:lnTo>
                    <a:pt x="1709633" y="114831"/>
                  </a:lnTo>
                  <a:lnTo>
                    <a:pt x="1749365" y="135660"/>
                  </a:lnTo>
                  <a:lnTo>
                    <a:pt x="1788127" y="158041"/>
                  </a:lnTo>
                  <a:lnTo>
                    <a:pt x="1825878" y="181931"/>
                  </a:lnTo>
                  <a:lnTo>
                    <a:pt x="1862577" y="207289"/>
                  </a:lnTo>
                  <a:lnTo>
                    <a:pt x="1898182" y="234074"/>
                  </a:lnTo>
                  <a:lnTo>
                    <a:pt x="1932652" y="262244"/>
                  </a:lnTo>
                  <a:lnTo>
                    <a:pt x="1965944" y="291757"/>
                  </a:lnTo>
                  <a:lnTo>
                    <a:pt x="1998018" y="322572"/>
                  </a:lnTo>
                  <a:lnTo>
                    <a:pt x="2028832" y="354646"/>
                  </a:lnTo>
                  <a:lnTo>
                    <a:pt x="2058344" y="387940"/>
                  </a:lnTo>
                  <a:lnTo>
                    <a:pt x="2086513" y="422410"/>
                  </a:lnTo>
                  <a:lnTo>
                    <a:pt x="2113296" y="458016"/>
                  </a:lnTo>
                  <a:lnTo>
                    <a:pt x="2138653" y="494715"/>
                  </a:lnTo>
                  <a:lnTo>
                    <a:pt x="2162542" y="532467"/>
                  </a:lnTo>
                  <a:lnTo>
                    <a:pt x="2184921" y="571229"/>
                  </a:lnTo>
                  <a:lnTo>
                    <a:pt x="2205749" y="610960"/>
                  </a:lnTo>
                  <a:lnTo>
                    <a:pt x="2224984" y="651618"/>
                  </a:lnTo>
                  <a:lnTo>
                    <a:pt x="2242584" y="693162"/>
                  </a:lnTo>
                  <a:lnTo>
                    <a:pt x="2258508" y="735550"/>
                  </a:lnTo>
                  <a:lnTo>
                    <a:pt x="2272714" y="778740"/>
                  </a:lnTo>
                  <a:lnTo>
                    <a:pt x="2285162" y="822692"/>
                  </a:lnTo>
                  <a:lnTo>
                    <a:pt x="2295808" y="867362"/>
                  </a:lnTo>
                  <a:lnTo>
                    <a:pt x="2304612" y="912710"/>
                  </a:lnTo>
                  <a:lnTo>
                    <a:pt x="2311532" y="958695"/>
                  </a:lnTo>
                  <a:lnTo>
                    <a:pt x="2316526" y="1005274"/>
                  </a:lnTo>
                  <a:lnTo>
                    <a:pt x="2319553" y="1052405"/>
                  </a:lnTo>
                  <a:lnTo>
                    <a:pt x="2320571" y="1100048"/>
                  </a:lnTo>
                  <a:lnTo>
                    <a:pt x="2319553" y="1147691"/>
                  </a:lnTo>
                  <a:lnTo>
                    <a:pt x="2316526" y="1194823"/>
                  </a:lnTo>
                  <a:lnTo>
                    <a:pt x="2311531" y="1241401"/>
                  </a:lnTo>
                  <a:lnTo>
                    <a:pt x="2304610" y="1287386"/>
                  </a:lnTo>
                  <a:lnTo>
                    <a:pt x="2295806" y="1332734"/>
                  </a:lnTo>
                  <a:lnTo>
                    <a:pt x="2285159" y="1377405"/>
                  </a:lnTo>
                  <a:lnTo>
                    <a:pt x="2272710" y="1421356"/>
                  </a:lnTo>
                  <a:lnTo>
                    <a:pt x="2258503" y="1464546"/>
                  </a:lnTo>
                  <a:lnTo>
                    <a:pt x="2242577" y="1506934"/>
                  </a:lnTo>
                  <a:lnTo>
                    <a:pt x="2224976" y="1548478"/>
                  </a:lnTo>
                  <a:lnTo>
                    <a:pt x="2205740" y="1589136"/>
                  </a:lnTo>
                  <a:lnTo>
                    <a:pt x="2184911" y="1628867"/>
                  </a:lnTo>
                  <a:lnTo>
                    <a:pt x="2162530" y="1667629"/>
                  </a:lnTo>
                  <a:lnTo>
                    <a:pt x="2138640" y="1705381"/>
                  </a:lnTo>
                  <a:lnTo>
                    <a:pt x="2113282" y="1742080"/>
                  </a:lnTo>
                  <a:lnTo>
                    <a:pt x="2086497" y="1777686"/>
                  </a:lnTo>
                  <a:lnTo>
                    <a:pt x="2058327" y="1812156"/>
                  </a:lnTo>
                  <a:lnTo>
                    <a:pt x="2028814" y="1845450"/>
                  </a:lnTo>
                  <a:lnTo>
                    <a:pt x="1997999" y="1877525"/>
                  </a:lnTo>
                  <a:lnTo>
                    <a:pt x="1965924" y="1908339"/>
                  </a:lnTo>
                  <a:lnTo>
                    <a:pt x="1932631" y="1937853"/>
                  </a:lnTo>
                  <a:lnTo>
                    <a:pt x="1898161" y="1966022"/>
                  </a:lnTo>
                  <a:lnTo>
                    <a:pt x="1862555" y="1992807"/>
                  </a:lnTo>
                  <a:lnTo>
                    <a:pt x="1825856" y="2018165"/>
                  </a:lnTo>
                  <a:lnTo>
                    <a:pt x="1788104" y="2042055"/>
                  </a:lnTo>
                  <a:lnTo>
                    <a:pt x="1749342" y="2064436"/>
                  </a:lnTo>
                  <a:lnTo>
                    <a:pt x="1709611" y="2085265"/>
                  </a:lnTo>
                  <a:lnTo>
                    <a:pt x="1668953" y="2104501"/>
                  </a:lnTo>
                  <a:lnTo>
                    <a:pt x="1627409" y="2122103"/>
                  </a:lnTo>
                  <a:lnTo>
                    <a:pt x="1585021" y="2138028"/>
                  </a:lnTo>
                  <a:lnTo>
                    <a:pt x="1541831" y="2152236"/>
                  </a:lnTo>
                  <a:lnTo>
                    <a:pt x="1497879" y="2164684"/>
                  </a:lnTo>
                  <a:lnTo>
                    <a:pt x="1453209" y="2175331"/>
                  </a:lnTo>
                  <a:lnTo>
                    <a:pt x="1407861" y="2184136"/>
                  </a:lnTo>
                  <a:lnTo>
                    <a:pt x="1361876" y="2191056"/>
                  </a:lnTo>
                  <a:lnTo>
                    <a:pt x="1315297" y="2196051"/>
                  </a:lnTo>
                  <a:lnTo>
                    <a:pt x="1268166" y="2199078"/>
                  </a:lnTo>
                  <a:lnTo>
                    <a:pt x="1220523" y="2200097"/>
                  </a:lnTo>
                </a:path>
              </a:pathLst>
            </a:custGeom>
            <a:ln w="12700">
              <a:solidFill>
                <a:srgbClr val="A49AFF"/>
              </a:solidFill>
            </a:ln>
          </p:spPr>
          <p:txBody>
            <a:bodyPr wrap="square" lIns="0" tIns="0" rIns="0" bIns="0" rtlCol="0"/>
            <a:lstStyle/>
            <a:p>
              <a:endParaRPr sz="1590" spc="100"/>
            </a:p>
          </p:txBody>
        </p:sp>
        <p:sp>
          <p:nvSpPr>
            <p:cNvPr id="28" name="object 28"/>
            <p:cNvSpPr/>
            <p:nvPr/>
          </p:nvSpPr>
          <p:spPr>
            <a:xfrm>
              <a:off x="0" y="7657401"/>
              <a:ext cx="2077720" cy="1713864"/>
            </a:xfrm>
            <a:custGeom>
              <a:avLst/>
              <a:gdLst/>
              <a:ahLst/>
              <a:cxnLst/>
              <a:rect l="l" t="t" r="r" b="b"/>
              <a:pathLst>
                <a:path w="2077720" h="1713865">
                  <a:moveTo>
                    <a:pt x="1220523" y="1713801"/>
                  </a:moveTo>
                  <a:lnTo>
                    <a:pt x="0" y="1713801"/>
                  </a:lnTo>
                </a:path>
                <a:path w="2077720" h="1713865">
                  <a:moveTo>
                    <a:pt x="0" y="0"/>
                  </a:moveTo>
                  <a:lnTo>
                    <a:pt x="1220472" y="0"/>
                  </a:lnTo>
                  <a:lnTo>
                    <a:pt x="1269030" y="1358"/>
                  </a:lnTo>
                  <a:lnTo>
                    <a:pt x="1316887" y="5387"/>
                  </a:lnTo>
                  <a:lnTo>
                    <a:pt x="1363970" y="12011"/>
                  </a:lnTo>
                  <a:lnTo>
                    <a:pt x="1410204" y="21160"/>
                  </a:lnTo>
                  <a:lnTo>
                    <a:pt x="1455519" y="32759"/>
                  </a:lnTo>
                  <a:lnTo>
                    <a:pt x="1499840" y="46736"/>
                  </a:lnTo>
                  <a:lnTo>
                    <a:pt x="1543096" y="63017"/>
                  </a:lnTo>
                  <a:lnTo>
                    <a:pt x="1585212" y="81531"/>
                  </a:lnTo>
                  <a:lnTo>
                    <a:pt x="1626117" y="102204"/>
                  </a:lnTo>
                  <a:lnTo>
                    <a:pt x="1665736" y="124964"/>
                  </a:lnTo>
                  <a:lnTo>
                    <a:pt x="1703998" y="149737"/>
                  </a:lnTo>
                  <a:lnTo>
                    <a:pt x="1740830" y="176450"/>
                  </a:lnTo>
                  <a:lnTo>
                    <a:pt x="1776158" y="205031"/>
                  </a:lnTo>
                  <a:lnTo>
                    <a:pt x="1809910" y="235407"/>
                  </a:lnTo>
                  <a:lnTo>
                    <a:pt x="1842012" y="267505"/>
                  </a:lnTo>
                  <a:lnTo>
                    <a:pt x="1872392" y="301252"/>
                  </a:lnTo>
                  <a:lnTo>
                    <a:pt x="1900978" y="336575"/>
                  </a:lnTo>
                  <a:lnTo>
                    <a:pt x="1927695" y="373401"/>
                  </a:lnTo>
                  <a:lnTo>
                    <a:pt x="1952472" y="411658"/>
                  </a:lnTo>
                  <a:lnTo>
                    <a:pt x="1975234" y="451273"/>
                  </a:lnTo>
                  <a:lnTo>
                    <a:pt x="1995911" y="492172"/>
                  </a:lnTo>
                  <a:lnTo>
                    <a:pt x="2014427" y="534283"/>
                  </a:lnTo>
                  <a:lnTo>
                    <a:pt x="2030712" y="577533"/>
                  </a:lnTo>
                  <a:lnTo>
                    <a:pt x="2044691" y="621848"/>
                  </a:lnTo>
                  <a:lnTo>
                    <a:pt x="2056292" y="667158"/>
                  </a:lnTo>
                  <a:lnTo>
                    <a:pt x="2065441" y="713387"/>
                  </a:lnTo>
                  <a:lnTo>
                    <a:pt x="2072067" y="760464"/>
                  </a:lnTo>
                  <a:lnTo>
                    <a:pt x="2076096" y="808315"/>
                  </a:lnTo>
                  <a:lnTo>
                    <a:pt x="2077455" y="856869"/>
                  </a:lnTo>
                  <a:lnTo>
                    <a:pt x="2076096" y="905427"/>
                  </a:lnTo>
                  <a:lnTo>
                    <a:pt x="2072067" y="953283"/>
                  </a:lnTo>
                  <a:lnTo>
                    <a:pt x="2065441" y="1000365"/>
                  </a:lnTo>
                  <a:lnTo>
                    <a:pt x="2056292" y="1046598"/>
                  </a:lnTo>
                  <a:lnTo>
                    <a:pt x="2044691" y="1091912"/>
                  </a:lnTo>
                  <a:lnTo>
                    <a:pt x="2030712" y="1136231"/>
                  </a:lnTo>
                  <a:lnTo>
                    <a:pt x="2014428" y="1179485"/>
                  </a:lnTo>
                  <a:lnTo>
                    <a:pt x="1995912" y="1221599"/>
                  </a:lnTo>
                  <a:lnTo>
                    <a:pt x="1975236" y="1262501"/>
                  </a:lnTo>
                  <a:lnTo>
                    <a:pt x="1952474" y="1302119"/>
                  </a:lnTo>
                  <a:lnTo>
                    <a:pt x="1927698" y="1340378"/>
                  </a:lnTo>
                  <a:lnTo>
                    <a:pt x="1900981" y="1377207"/>
                  </a:lnTo>
                  <a:lnTo>
                    <a:pt x="1872397" y="1412533"/>
                  </a:lnTo>
                  <a:lnTo>
                    <a:pt x="1842018" y="1446282"/>
                  </a:lnTo>
                  <a:lnTo>
                    <a:pt x="1809917" y="1478382"/>
                  </a:lnTo>
                  <a:lnTo>
                    <a:pt x="1776166" y="1508760"/>
                  </a:lnTo>
                  <a:lnTo>
                    <a:pt x="1740840" y="1537342"/>
                  </a:lnTo>
                  <a:lnTo>
                    <a:pt x="1704011" y="1564057"/>
                  </a:lnTo>
                  <a:lnTo>
                    <a:pt x="1665751" y="1588831"/>
                  </a:lnTo>
                  <a:lnTo>
                    <a:pt x="1626133" y="1611592"/>
                  </a:lnTo>
                  <a:lnTo>
                    <a:pt x="1585231" y="1632266"/>
                  </a:lnTo>
                  <a:lnTo>
                    <a:pt x="1543118" y="1650781"/>
                  </a:lnTo>
                  <a:lnTo>
                    <a:pt x="1499866" y="1667063"/>
                  </a:lnTo>
                  <a:lnTo>
                    <a:pt x="1455548" y="1681040"/>
                  </a:lnTo>
                  <a:lnTo>
                    <a:pt x="1410237" y="1692640"/>
                  </a:lnTo>
                  <a:lnTo>
                    <a:pt x="1364006" y="1701789"/>
                  </a:lnTo>
                  <a:lnTo>
                    <a:pt x="1316928" y="1708414"/>
                  </a:lnTo>
                  <a:lnTo>
                    <a:pt x="1269076" y="1712442"/>
                  </a:lnTo>
                  <a:lnTo>
                    <a:pt x="1220523" y="1713801"/>
                  </a:lnTo>
                </a:path>
              </a:pathLst>
            </a:custGeom>
            <a:ln w="12700">
              <a:solidFill>
                <a:srgbClr val="A49AFF"/>
              </a:solidFill>
            </a:ln>
          </p:spPr>
          <p:txBody>
            <a:bodyPr wrap="square" lIns="0" tIns="0" rIns="0" bIns="0" rtlCol="0"/>
            <a:lstStyle/>
            <a:p>
              <a:endParaRPr sz="1590" spc="100"/>
            </a:p>
          </p:txBody>
        </p:sp>
        <p:sp>
          <p:nvSpPr>
            <p:cNvPr id="29" name="object 29"/>
            <p:cNvSpPr/>
            <p:nvPr/>
          </p:nvSpPr>
          <p:spPr>
            <a:xfrm>
              <a:off x="0" y="7900467"/>
              <a:ext cx="1834514" cy="1228090"/>
            </a:xfrm>
            <a:custGeom>
              <a:avLst/>
              <a:gdLst/>
              <a:ahLst/>
              <a:cxnLst/>
              <a:rect l="l" t="t" r="r" b="b"/>
              <a:pathLst>
                <a:path w="1834514" h="1228090">
                  <a:moveTo>
                    <a:pt x="1220523" y="1227620"/>
                  </a:moveTo>
                  <a:lnTo>
                    <a:pt x="0" y="1227655"/>
                  </a:lnTo>
                </a:path>
                <a:path w="1834514" h="1228090">
                  <a:moveTo>
                    <a:pt x="0" y="0"/>
                  </a:moveTo>
                  <a:lnTo>
                    <a:pt x="1220523" y="0"/>
                  </a:lnTo>
                  <a:lnTo>
                    <a:pt x="1268423" y="1850"/>
                  </a:lnTo>
                  <a:lnTo>
                    <a:pt x="1315327" y="7310"/>
                  </a:lnTo>
                  <a:lnTo>
                    <a:pt x="1361097" y="16241"/>
                  </a:lnTo>
                  <a:lnTo>
                    <a:pt x="1405596" y="28506"/>
                  </a:lnTo>
                  <a:lnTo>
                    <a:pt x="1448686" y="43968"/>
                  </a:lnTo>
                  <a:lnTo>
                    <a:pt x="1490230" y="62488"/>
                  </a:lnTo>
                  <a:lnTo>
                    <a:pt x="1530091" y="83930"/>
                  </a:lnTo>
                  <a:lnTo>
                    <a:pt x="1568129" y="108156"/>
                  </a:lnTo>
                  <a:lnTo>
                    <a:pt x="1604210" y="135027"/>
                  </a:lnTo>
                  <a:lnTo>
                    <a:pt x="1638194" y="164407"/>
                  </a:lnTo>
                  <a:lnTo>
                    <a:pt x="1669944" y="196158"/>
                  </a:lnTo>
                  <a:lnTo>
                    <a:pt x="1699323" y="230143"/>
                  </a:lnTo>
                  <a:lnTo>
                    <a:pt x="1726193" y="266223"/>
                  </a:lnTo>
                  <a:lnTo>
                    <a:pt x="1750417" y="304261"/>
                  </a:lnTo>
                  <a:lnTo>
                    <a:pt x="1771857" y="344120"/>
                  </a:lnTo>
                  <a:lnTo>
                    <a:pt x="1790376" y="385663"/>
                  </a:lnTo>
                  <a:lnTo>
                    <a:pt x="1805836" y="428750"/>
                  </a:lnTo>
                  <a:lnTo>
                    <a:pt x="1818100" y="473245"/>
                  </a:lnTo>
                  <a:lnTo>
                    <a:pt x="1827030" y="519011"/>
                  </a:lnTo>
                  <a:lnTo>
                    <a:pt x="1832489" y="565910"/>
                  </a:lnTo>
                  <a:lnTo>
                    <a:pt x="1834339" y="613803"/>
                  </a:lnTo>
                  <a:lnTo>
                    <a:pt x="1832489" y="661704"/>
                  </a:lnTo>
                  <a:lnTo>
                    <a:pt x="1827030" y="708609"/>
                  </a:lnTo>
                  <a:lnTo>
                    <a:pt x="1818100" y="754380"/>
                  </a:lnTo>
                  <a:lnTo>
                    <a:pt x="1805836" y="798881"/>
                  </a:lnTo>
                  <a:lnTo>
                    <a:pt x="1790376" y="841973"/>
                  </a:lnTo>
                  <a:lnTo>
                    <a:pt x="1771857" y="883520"/>
                  </a:lnTo>
                  <a:lnTo>
                    <a:pt x="1750417" y="923382"/>
                  </a:lnTo>
                  <a:lnTo>
                    <a:pt x="1726193" y="961423"/>
                  </a:lnTo>
                  <a:lnTo>
                    <a:pt x="1699323" y="997506"/>
                  </a:lnTo>
                  <a:lnTo>
                    <a:pt x="1669944" y="1031492"/>
                  </a:lnTo>
                  <a:lnTo>
                    <a:pt x="1638194" y="1063244"/>
                  </a:lnTo>
                  <a:lnTo>
                    <a:pt x="1604210" y="1092624"/>
                  </a:lnTo>
                  <a:lnTo>
                    <a:pt x="1568129" y="1119495"/>
                  </a:lnTo>
                  <a:lnTo>
                    <a:pt x="1530091" y="1143720"/>
                  </a:lnTo>
                  <a:lnTo>
                    <a:pt x="1490230" y="1165159"/>
                  </a:lnTo>
                  <a:lnTo>
                    <a:pt x="1448686" y="1183677"/>
                  </a:lnTo>
                  <a:lnTo>
                    <a:pt x="1405596" y="1199135"/>
                  </a:lnTo>
                  <a:lnTo>
                    <a:pt x="1361097" y="1211396"/>
                  </a:lnTo>
                  <a:lnTo>
                    <a:pt x="1315327" y="1220322"/>
                  </a:lnTo>
                  <a:lnTo>
                    <a:pt x="1268423" y="1225776"/>
                  </a:lnTo>
                  <a:lnTo>
                    <a:pt x="1220523" y="1227620"/>
                  </a:lnTo>
                </a:path>
              </a:pathLst>
            </a:custGeom>
            <a:ln w="12700">
              <a:solidFill>
                <a:srgbClr val="A49AFF"/>
              </a:solidFill>
            </a:ln>
          </p:spPr>
          <p:txBody>
            <a:bodyPr wrap="square" lIns="0" tIns="0" rIns="0" bIns="0" rtlCol="0"/>
            <a:lstStyle/>
            <a:p>
              <a:endParaRPr sz="1590" spc="100"/>
            </a:p>
          </p:txBody>
        </p:sp>
        <p:sp>
          <p:nvSpPr>
            <p:cNvPr id="30" name="object 30"/>
            <p:cNvSpPr/>
            <p:nvPr/>
          </p:nvSpPr>
          <p:spPr>
            <a:xfrm>
              <a:off x="0" y="8143593"/>
              <a:ext cx="1591310" cy="741680"/>
            </a:xfrm>
            <a:custGeom>
              <a:avLst/>
              <a:gdLst/>
              <a:ahLst/>
              <a:cxnLst/>
              <a:rect l="l" t="t" r="r" b="b"/>
              <a:pathLst>
                <a:path w="1591310" h="741679">
                  <a:moveTo>
                    <a:pt x="1220523" y="741425"/>
                  </a:moveTo>
                  <a:lnTo>
                    <a:pt x="0" y="741425"/>
                  </a:lnTo>
                </a:path>
                <a:path w="1591310" h="741679">
                  <a:moveTo>
                    <a:pt x="0" y="0"/>
                  </a:moveTo>
                  <a:lnTo>
                    <a:pt x="1220472" y="0"/>
                  </a:lnTo>
                  <a:lnTo>
                    <a:pt x="1266924" y="2893"/>
                  </a:lnTo>
                  <a:lnTo>
                    <a:pt x="1311671" y="11341"/>
                  </a:lnTo>
                  <a:lnTo>
                    <a:pt x="1354363" y="24992"/>
                  </a:lnTo>
                  <a:lnTo>
                    <a:pt x="1394650" y="43497"/>
                  </a:lnTo>
                  <a:lnTo>
                    <a:pt x="1432181" y="66505"/>
                  </a:lnTo>
                  <a:lnTo>
                    <a:pt x="1466608" y="93667"/>
                  </a:lnTo>
                  <a:lnTo>
                    <a:pt x="1497580" y="124632"/>
                  </a:lnTo>
                  <a:lnTo>
                    <a:pt x="1524747" y="159050"/>
                  </a:lnTo>
                  <a:lnTo>
                    <a:pt x="1547759" y="196572"/>
                  </a:lnTo>
                  <a:lnTo>
                    <a:pt x="1566266" y="236846"/>
                  </a:lnTo>
                  <a:lnTo>
                    <a:pt x="1579919" y="279524"/>
                  </a:lnTo>
                  <a:lnTo>
                    <a:pt x="1588367" y="324254"/>
                  </a:lnTo>
                  <a:lnTo>
                    <a:pt x="1591261" y="370687"/>
                  </a:lnTo>
                  <a:lnTo>
                    <a:pt x="1588367" y="417129"/>
                  </a:lnTo>
                  <a:lnTo>
                    <a:pt x="1579919" y="461866"/>
                  </a:lnTo>
                  <a:lnTo>
                    <a:pt x="1566267" y="504551"/>
                  </a:lnTo>
                  <a:lnTo>
                    <a:pt x="1547760" y="544831"/>
                  </a:lnTo>
                  <a:lnTo>
                    <a:pt x="1524750" y="582358"/>
                  </a:lnTo>
                  <a:lnTo>
                    <a:pt x="1497585" y="616780"/>
                  </a:lnTo>
                  <a:lnTo>
                    <a:pt x="1466616" y="647749"/>
                  </a:lnTo>
                  <a:lnTo>
                    <a:pt x="1432193" y="674914"/>
                  </a:lnTo>
                  <a:lnTo>
                    <a:pt x="1394667" y="697925"/>
                  </a:lnTo>
                  <a:lnTo>
                    <a:pt x="1354386" y="716431"/>
                  </a:lnTo>
                  <a:lnTo>
                    <a:pt x="1311702" y="730084"/>
                  </a:lnTo>
                  <a:lnTo>
                    <a:pt x="1266964" y="738532"/>
                  </a:lnTo>
                  <a:lnTo>
                    <a:pt x="1220523" y="741425"/>
                  </a:lnTo>
                </a:path>
              </a:pathLst>
            </a:custGeom>
            <a:ln w="12700">
              <a:solidFill>
                <a:srgbClr val="A49AFF"/>
              </a:solidFill>
            </a:ln>
          </p:spPr>
          <p:txBody>
            <a:bodyPr wrap="square" lIns="0" tIns="0" rIns="0" bIns="0" rtlCol="0"/>
            <a:lstStyle/>
            <a:p>
              <a:endParaRPr sz="1590" spc="100"/>
            </a:p>
          </p:txBody>
        </p:sp>
        <p:sp>
          <p:nvSpPr>
            <p:cNvPr id="31" name="object 31"/>
            <p:cNvSpPr/>
            <p:nvPr/>
          </p:nvSpPr>
          <p:spPr>
            <a:xfrm>
              <a:off x="0" y="8386668"/>
              <a:ext cx="1348740" cy="255270"/>
            </a:xfrm>
            <a:custGeom>
              <a:avLst/>
              <a:gdLst/>
              <a:ahLst/>
              <a:cxnLst/>
              <a:rect l="l" t="t" r="r" b="b"/>
              <a:pathLst>
                <a:path w="1348740" h="255270">
                  <a:moveTo>
                    <a:pt x="1348144" y="127606"/>
                  </a:moveTo>
                  <a:lnTo>
                    <a:pt x="1338111" y="177289"/>
                  </a:lnTo>
                  <a:lnTo>
                    <a:pt x="1310755" y="217854"/>
                  </a:lnTo>
                  <a:lnTo>
                    <a:pt x="1270188" y="245202"/>
                  </a:lnTo>
                  <a:lnTo>
                    <a:pt x="1220522" y="255229"/>
                  </a:lnTo>
                  <a:lnTo>
                    <a:pt x="0" y="255229"/>
                  </a:lnTo>
                </a:path>
                <a:path w="1348740" h="255270">
                  <a:moveTo>
                    <a:pt x="0" y="0"/>
                  </a:moveTo>
                  <a:lnTo>
                    <a:pt x="1220522" y="35"/>
                  </a:lnTo>
                  <a:lnTo>
                    <a:pt x="1270188" y="10040"/>
                  </a:lnTo>
                  <a:lnTo>
                    <a:pt x="1310755" y="37384"/>
                  </a:lnTo>
                  <a:lnTo>
                    <a:pt x="1338111" y="77946"/>
                  </a:lnTo>
                  <a:lnTo>
                    <a:pt x="1348144" y="127606"/>
                  </a:lnTo>
                </a:path>
              </a:pathLst>
            </a:custGeom>
            <a:ln w="12700">
              <a:solidFill>
                <a:srgbClr val="A49AFF"/>
              </a:solidFill>
            </a:ln>
          </p:spPr>
          <p:txBody>
            <a:bodyPr wrap="square" lIns="0" tIns="0" rIns="0" bIns="0" rtlCol="0"/>
            <a:lstStyle/>
            <a:p>
              <a:endParaRPr sz="1590" spc="100"/>
            </a:p>
          </p:txBody>
        </p:sp>
      </p:grpSp>
      <p:sp>
        <p:nvSpPr>
          <p:cNvPr id="53" name="文本框 52"/>
          <p:cNvSpPr txBox="1"/>
          <p:nvPr/>
        </p:nvSpPr>
        <p:spPr>
          <a:xfrm>
            <a:off x="620721" y="4657354"/>
            <a:ext cx="5616575" cy="645160"/>
          </a:xfrm>
          <a:prstGeom prst="rect">
            <a:avLst/>
          </a:prstGeom>
          <a:noFill/>
        </p:spPr>
        <p:txBody>
          <a:bodyPr wrap="square">
            <a:spAutoFit/>
          </a:bodyPr>
          <a:lstStyle/>
          <a:p>
            <a:pPr indent="0">
              <a:lnSpc>
                <a:spcPct val="125000"/>
              </a:lnSpc>
              <a:buFont typeface="+mj-lt"/>
              <a:buNone/>
            </a:pPr>
            <a:r>
              <a:rPr kumimoji="1" sz="1600" b="1" spc="100" dirty="0">
                <a:solidFill>
                  <a:schemeClr val="tx1">
                    <a:lumMod val="75000"/>
                    <a:lumOff val="25000"/>
                  </a:schemeClr>
                </a:solidFill>
                <a:latin typeface="Times New Roman" panose="02020603050405020304" charset="0"/>
                <a:ea typeface="Times New Roman" panose="02020603050405020304" charset="0"/>
                <a:sym typeface="+mn-ea"/>
              </a:rPr>
              <a:t>Q1 Rankings / Brand Cases / Analysis of Hot Products</a:t>
            </a:r>
            <a:endParaRPr kumimoji="1" sz="1600" b="1" spc="100" dirty="0">
              <a:solidFill>
                <a:schemeClr val="tx1">
                  <a:lumMod val="75000"/>
                  <a:lumOff val="25000"/>
                </a:schemeClr>
              </a:solidFill>
              <a:latin typeface="Times New Roman" panose="02020603050405020304" charset="0"/>
              <a:ea typeface="Times New Roman" panose="02020603050405020304" charset="0"/>
              <a:sym typeface="+mn-ea"/>
            </a:endParaRPr>
          </a:p>
          <a:p>
            <a:endParaRPr kumimoji="1" lang="zh-CN" altLang="en-US" sz="1600" b="1" spc="100" dirty="0">
              <a:solidFill>
                <a:schemeClr val="tx1">
                  <a:lumMod val="75000"/>
                  <a:lumOff val="25000"/>
                </a:schemeClr>
              </a:solidFill>
              <a:latin typeface="Times New Roman" panose="02020603050405020304" charset="0"/>
              <a:ea typeface="Times New Roman" panose="02020603050405020304" charset="0"/>
              <a:sym typeface="+mn-ea"/>
            </a:endParaRPr>
          </a:p>
        </p:txBody>
      </p:sp>
      <p:sp>
        <p:nvSpPr>
          <p:cNvPr id="61" name="文本框 60"/>
          <p:cNvSpPr txBox="1"/>
          <p:nvPr/>
        </p:nvSpPr>
        <p:spPr>
          <a:xfrm>
            <a:off x="3429635" y="8159864"/>
            <a:ext cx="2808287" cy="337185"/>
          </a:xfrm>
          <a:prstGeom prst="rect">
            <a:avLst/>
          </a:prstGeom>
          <a:noFill/>
        </p:spPr>
        <p:txBody>
          <a:bodyPr wrap="square">
            <a:spAutoFit/>
          </a:bodyPr>
          <a:lstStyle/>
          <a:p>
            <a:pPr algn="r"/>
            <a:r>
              <a:rPr kumimoji="1" lang="en-GB" altLang="zh-CN" sz="1600" b="1" spc="100" dirty="0">
                <a:solidFill>
                  <a:srgbClr val="6559ED"/>
                </a:solidFill>
                <a:latin typeface="Arial" panose="020B0604020202020204" pitchFamily="34" charset="0"/>
                <a:ea typeface="Times New Roman" panose="02020603050405020304" charset="0"/>
                <a:cs typeface="Arial" panose="020B0604020202020204" pitchFamily="34" charset="0"/>
              </a:rPr>
              <a:t>CHAPTER </a:t>
            </a:r>
            <a:r>
              <a:rPr kumimoji="1" lang="en-US" altLang="en-GB" sz="1600" b="1" spc="100" dirty="0">
                <a:solidFill>
                  <a:srgbClr val="6559ED"/>
                </a:solidFill>
                <a:latin typeface="Arial" panose="020B0604020202020204" pitchFamily="34" charset="0"/>
                <a:ea typeface="Times New Roman" panose="02020603050405020304" charset="0"/>
                <a:cs typeface="Arial" panose="020B0604020202020204" pitchFamily="34" charset="0"/>
              </a:rPr>
              <a:t>THREE</a:t>
            </a:r>
            <a:endParaRPr kumimoji="1" lang="en-US" altLang="en-GB" sz="1600" b="1" spc="100" dirty="0">
              <a:solidFill>
                <a:srgbClr val="6559ED"/>
              </a:solidFill>
              <a:latin typeface="Arial" panose="020B0604020202020204" pitchFamily="34" charset="0"/>
              <a:ea typeface="Times New Roman" panose="02020603050405020304" charset="0"/>
              <a:cs typeface="Arial" panose="020B0604020202020204" pitchFamily="34" charset="0"/>
            </a:endParaRPr>
          </a:p>
        </p:txBody>
      </p:sp>
      <p:sp>
        <p:nvSpPr>
          <p:cNvPr id="57" name="文本框 56"/>
          <p:cNvSpPr txBox="1"/>
          <p:nvPr/>
        </p:nvSpPr>
        <p:spPr>
          <a:xfrm>
            <a:off x="621030" y="3787140"/>
            <a:ext cx="6693535" cy="583565"/>
          </a:xfrm>
          <a:prstGeom prst="rect">
            <a:avLst/>
          </a:prstGeom>
          <a:noFill/>
        </p:spPr>
        <p:txBody>
          <a:bodyPr wrap="square">
            <a:spAutoFit/>
          </a:bodyPr>
          <a:lstStyle/>
          <a:p>
            <a:r>
              <a:rPr kumimoji="1" lang="zh-CN" altLang="en-US" sz="3200" b="1" spc="100" dirty="0">
                <a:solidFill>
                  <a:srgbClr val="6559ED"/>
                </a:solidFill>
                <a:latin typeface="Times New Roman" panose="02020603050405020304" charset="0"/>
                <a:ea typeface="Times New Roman" panose="02020603050405020304" charset="0"/>
              </a:rPr>
              <a:t>Excellent Marketing Cases</a:t>
            </a:r>
            <a:endParaRPr kumimoji="1" lang="zh-CN" altLang="en-US" sz="3200" b="1" spc="100" dirty="0">
              <a:solidFill>
                <a:srgbClr val="6559ED"/>
              </a:solidFill>
              <a:latin typeface="Times New Roman" panose="02020603050405020304" charset="0"/>
              <a:ea typeface="Times New Roman" panose="02020603050405020304" charset="0"/>
            </a:endParaRPr>
          </a:p>
        </p:txBody>
      </p:sp>
      <p:pic>
        <p:nvPicPr>
          <p:cNvPr id="63" name="图形 62"/>
          <p:cNvPicPr>
            <a:picLocks noChangeAspect="1"/>
          </p:cNvPicPr>
          <p:nvPr/>
        </p:nvPicPr>
        <p:blipFill>
          <a:blip r:embed="rId1"/>
          <a:stretch>
            <a:fillRect/>
          </a:stretch>
        </p:blipFill>
        <p:spPr>
          <a:xfrm>
            <a:off x="3774962" y="0"/>
            <a:ext cx="3083037" cy="331038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621030" y="393065"/>
            <a:ext cx="5695950" cy="1322070"/>
          </a:xfrm>
          <a:prstGeom prst="rect">
            <a:avLst/>
          </a:prstGeom>
          <a:noFill/>
        </p:spPr>
        <p:txBody>
          <a:bodyPr wrap="square">
            <a:spAutoFit/>
          </a:bodyPr>
          <a:lstStyle/>
          <a:p>
            <a:pPr algn="just">
              <a:lnSpc>
                <a:spcPct val="125000"/>
              </a:lnSpc>
            </a:pPr>
            <a:r>
              <a:rPr kumimoji="1" sz="1600" b="1" spc="100" dirty="0">
                <a:latin typeface="Times New Roman" panose="02020603050405020304" charset="0"/>
                <a:ea typeface="Times New Roman" panose="02020603050405020304" charset="0"/>
              </a:rPr>
              <a:t>In </a:t>
            </a:r>
            <a:r>
              <a:rPr kumimoji="1" sz="1600" b="1" spc="100" dirty="0">
                <a:solidFill>
                  <a:srgbClr val="6559ED"/>
                </a:solidFill>
                <a:latin typeface="Times New Roman" panose="02020603050405020304" charset="0"/>
                <a:ea typeface="Times New Roman" panose="02020603050405020304" charset="0"/>
              </a:rPr>
              <a:t>the first quarter of 2024</a:t>
            </a:r>
            <a:r>
              <a:rPr kumimoji="1" sz="1600" b="1" spc="100" dirty="0">
                <a:latin typeface="Times New Roman" panose="02020603050405020304" charset="0"/>
                <a:ea typeface="Times New Roman" panose="02020603050405020304" charset="0"/>
              </a:rPr>
              <a:t>, the cumulative GMV of the three major categories exceeded 100 million dollars.</a:t>
            </a:r>
            <a:endParaRPr kumimoji="1" sz="1600" b="1" spc="100" dirty="0">
              <a:latin typeface="Times New Roman" panose="02020603050405020304" charset="0"/>
              <a:ea typeface="Times New Roman" panose="02020603050405020304" charset="0"/>
            </a:endParaRPr>
          </a:p>
          <a:p>
            <a:pPr algn="just">
              <a:lnSpc>
                <a:spcPct val="125000"/>
              </a:lnSpc>
            </a:pPr>
            <a:r>
              <a:rPr kumimoji="1" sz="1600" b="1" spc="100" dirty="0">
                <a:latin typeface="Times New Roman" panose="02020603050405020304" charset="0"/>
                <a:ea typeface="Times New Roman" panose="02020603050405020304" charset="0"/>
              </a:rPr>
              <a:t>The GMV of the </a:t>
            </a:r>
            <a:r>
              <a:rPr kumimoji="1" sz="1600" b="1" spc="100" dirty="0">
                <a:solidFill>
                  <a:srgbClr val="6559ED"/>
                </a:solidFill>
                <a:latin typeface="Times New Roman" panose="02020603050405020304" charset="0"/>
                <a:ea typeface="Times New Roman" panose="02020603050405020304" charset="0"/>
              </a:rPr>
              <a:t>top 15</a:t>
            </a:r>
            <a:r>
              <a:rPr kumimoji="1" sz="1600" b="1" spc="100" dirty="0">
                <a:latin typeface="Times New Roman" panose="02020603050405020304" charset="0"/>
                <a:ea typeface="Times New Roman" panose="02020603050405020304" charset="0"/>
              </a:rPr>
              <a:t> categories exceeded 10 million dollars, maintaining positive growth.</a:t>
            </a:r>
            <a:endParaRPr kumimoji="1" sz="1600" b="1" spc="100" dirty="0">
              <a:latin typeface="Times New Roman" panose="02020603050405020304" charset="0"/>
              <a:ea typeface="Times New Roman" panose="02020603050405020304" charset="0"/>
            </a:endParaRPr>
          </a:p>
        </p:txBody>
      </p:sp>
      <p:sp>
        <p:nvSpPr>
          <p:cNvPr id="26" name="文本框 25"/>
          <p:cNvSpPr txBox="1"/>
          <p:nvPr>
            <p:custDataLst>
              <p:tags r:id="rId2"/>
            </p:custDataLst>
          </p:nvPr>
        </p:nvSpPr>
        <p:spPr>
          <a:xfrm>
            <a:off x="620713" y="9167355"/>
            <a:ext cx="3430718" cy="198755"/>
          </a:xfrm>
          <a:prstGeom prst="rect">
            <a:avLst/>
          </a:prstGeom>
          <a:noFill/>
        </p:spPr>
        <p:txBody>
          <a:bodyPr wrap="square">
            <a:spAutoFit/>
          </a:bodyPr>
          <a:lstStyle/>
          <a:p>
            <a:r>
              <a:rPr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rPr>
              <a:t>Data source: EchoTik</a:t>
            </a:r>
            <a:endParaRPr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endParaRPr>
          </a:p>
        </p:txBody>
      </p:sp>
      <p:graphicFrame>
        <p:nvGraphicFramePr>
          <p:cNvPr id="3" name="表格 2"/>
          <p:cNvGraphicFramePr/>
          <p:nvPr>
            <p:custDataLst>
              <p:tags r:id="rId3"/>
            </p:custDataLst>
          </p:nvPr>
        </p:nvGraphicFramePr>
        <p:xfrm>
          <a:off x="621031" y="1838960"/>
          <a:ext cx="5616257" cy="7204710"/>
        </p:xfrm>
        <a:graphic>
          <a:graphicData uri="http://schemas.openxmlformats.org/drawingml/2006/table">
            <a:tbl>
              <a:tblPr firstRow="1" lastRow="1" bandRow="1"/>
              <a:tblGrid>
                <a:gridCol w="874781"/>
                <a:gridCol w="1256128"/>
                <a:gridCol w="1162200"/>
                <a:gridCol w="1161574"/>
                <a:gridCol w="1161574"/>
              </a:tblGrid>
              <a:tr h="491490">
                <a:tc>
                  <a:txBody>
                    <a:bodyPr/>
                    <a:lstStyle/>
                    <a:p>
                      <a:pPr marL="0" indent="0" algn="ctr" fontAlgn="auto">
                        <a:buNone/>
                      </a:pPr>
                      <a:r>
                        <a:rPr lang="zh-CN" altLang="en-US" sz="1000" b="1" dirty="0">
                          <a:solidFill>
                            <a:srgbClr val="6559ED"/>
                          </a:solidFill>
                          <a:latin typeface="Times New Roman" panose="02020603050405020304" charset="0"/>
                          <a:ea typeface="Times New Roman" panose="02020603050405020304" charset="0"/>
                        </a:rPr>
                        <a:t>Rank</a:t>
                      </a:r>
                      <a:endParaRPr lang="zh-CN" altLang="en-US" sz="1000" b="1" dirty="0">
                        <a:solidFill>
                          <a:srgbClr val="6559ED"/>
                        </a:solidFill>
                        <a:latin typeface="Times New Roman" panose="02020603050405020304" charset="0"/>
                        <a:ea typeface="Times New Roman" panose="02020603050405020304" charset="0"/>
                      </a:endParaRPr>
                    </a:p>
                  </a:txBody>
                  <a:tcPr marL="53356" marR="53356" marT="26678" marB="26678" anchor="ctr">
                    <a:lnL w="12700">
                      <a:solidFill>
                        <a:schemeClr val="bg1"/>
                      </a:solidFill>
                      <a:prstDash val="soli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marL="0" indent="0" algn="ctr" fontAlgn="auto">
                        <a:buNone/>
                      </a:pPr>
                      <a:r>
                        <a:rPr lang="zh-CN" altLang="en-US" sz="1000" b="1" dirty="0">
                          <a:solidFill>
                            <a:srgbClr val="6559ED"/>
                          </a:solidFill>
                          <a:latin typeface="Times New Roman" panose="02020603050405020304" charset="0"/>
                          <a:ea typeface="Times New Roman" panose="02020603050405020304" charset="0"/>
                          <a:sym typeface="+mn-ea"/>
                        </a:rPr>
                        <a:t>Category Name</a:t>
                      </a:r>
                      <a:endParaRPr lang="zh-CN" altLang="en-US" sz="10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sz="1000" b="1" dirty="0">
                          <a:solidFill>
                            <a:srgbClr val="6559ED"/>
                          </a:solidFill>
                          <a:latin typeface="Times New Roman" panose="02020603050405020304" charset="0"/>
                          <a:ea typeface="Times New Roman" panose="02020603050405020304" charset="0"/>
                          <a:cs typeface="黑体" panose="02010609060101010101" charset="-122"/>
                          <a:sym typeface="+mn-ea"/>
                        </a:rPr>
                        <a:t>Approximate sales in 2024 </a:t>
                      </a:r>
                      <a:r>
                        <a:rPr lang="en-US" sz="1000" b="1" dirty="0">
                          <a:solidFill>
                            <a:srgbClr val="6559ED"/>
                          </a:solidFill>
                          <a:latin typeface="Times New Roman" panose="02020603050405020304" charset="0"/>
                          <a:ea typeface="Times New Roman" panose="02020603050405020304" charset="0"/>
                          <a:cs typeface="黑体" panose="02010609060101010101" charset="-122"/>
                          <a:sym typeface="+mn-ea"/>
                        </a:rPr>
                        <a:t>Q1</a:t>
                      </a:r>
                      <a:r>
                        <a:rPr sz="1000" b="1" dirty="0">
                          <a:solidFill>
                            <a:srgbClr val="6559ED"/>
                          </a:solidFill>
                          <a:latin typeface="Times New Roman" panose="02020603050405020304" charset="0"/>
                          <a:ea typeface="Times New Roman" panose="02020603050405020304" charset="0"/>
                          <a:cs typeface="黑体" panose="02010609060101010101" charset="-122"/>
                          <a:sym typeface="+mn-ea"/>
                        </a:rPr>
                        <a:t> ($,"w" means "10k")</a:t>
                      </a:r>
                      <a:endParaRPr sz="1000" b="1" dirty="0">
                        <a:solidFill>
                          <a:srgbClr val="6559ED"/>
                        </a:solidFill>
                        <a:latin typeface="Times New Roman" panose="02020603050405020304" charset="0"/>
                        <a:ea typeface="Times New Roman" panose="02020603050405020304" charset="0"/>
                        <a:cs typeface="黑体" panose="02010609060101010101" charset="-122"/>
                        <a:sym typeface="+mn-ea"/>
                      </a:endParaRPr>
                    </a:p>
                  </a:txBody>
                  <a:tcPr marL="53356" marR="53356" marT="26678" marB="26678" anchor="ctr">
                    <a:lnL w="19050" cap="flat" cmpd="sng" algn="ctr">
                      <a:solidFill>
                        <a:srgbClr val="6559ED"/>
                      </a:solidFill>
                      <a:prstDash val="solid"/>
                      <a:round/>
                      <a:headEnd type="none" w="med" len="med"/>
                      <a:tailEnd type="none" w="med" len="med"/>
                    </a:lnL>
                    <a:lnR w="12700">
                      <a:solidFill>
                        <a:schemeClr val="bg1"/>
                      </a:solidFill>
                      <a:prstDash val="soli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sz="1000" b="1" dirty="0">
                          <a:solidFill>
                            <a:srgbClr val="6559ED"/>
                          </a:solidFill>
                          <a:latin typeface="Times New Roman" panose="02020603050405020304" charset="0"/>
                          <a:ea typeface="Times New Roman" panose="02020603050405020304" charset="0"/>
                          <a:cs typeface="黑体" panose="02010609060101010101" charset="-122"/>
                          <a:sym typeface="+mn-ea"/>
                        </a:rPr>
                        <a:t>Growth compared to 2023 Q4(%)</a:t>
                      </a:r>
                      <a:endParaRPr sz="1000" b="1" dirty="0">
                        <a:solidFill>
                          <a:srgbClr val="6559ED"/>
                        </a:solidFill>
                        <a:latin typeface="Times New Roman" panose="02020603050405020304" charset="0"/>
                        <a:ea typeface="Times New Roman" panose="02020603050405020304" charset="0"/>
                        <a:cs typeface="黑体" panose="02010609060101010101" charset="-122"/>
                        <a:sym typeface="+mn-ea"/>
                      </a:endParaRPr>
                    </a:p>
                  </a:txBody>
                  <a:tcPr marL="53356" marR="53356" marT="26678" marB="26678" anchor="ctr">
                    <a:lnL w="12700" cap="flat" cmpd="sng" algn="ctr">
                      <a:solidFill>
                        <a:schemeClr val="bg1"/>
                      </a:solidFill>
                      <a:prstDash val="solid"/>
                      <a:round/>
                      <a:headEnd type="none" w="med" len="med"/>
                      <a:tailEnd type="none" w="med" len="med"/>
                    </a:lnL>
                    <a:lnR w="12700">
                      <a:solidFill>
                        <a:schemeClr val="bg1"/>
                      </a:solidFill>
                      <a:prstDash val="soli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sz="1000" b="1" dirty="0">
                          <a:solidFill>
                            <a:srgbClr val="6559ED"/>
                          </a:solidFill>
                          <a:latin typeface="Times New Roman" panose="02020603050405020304" charset="0"/>
                          <a:ea typeface="Times New Roman" panose="02020603050405020304" charset="0"/>
                          <a:cs typeface="黑体" panose="02010609060101010101" charset="-122"/>
                          <a:sym typeface="+mn-ea"/>
                        </a:rPr>
                        <a:t>Change in rank compared to 2023 Q4</a:t>
                      </a:r>
                      <a:endParaRPr lang="zh-CN" altLang="en-US" sz="1000" b="1" dirty="0">
                        <a:solidFill>
                          <a:srgbClr val="6559ED"/>
                        </a:solidFill>
                        <a:latin typeface="Times New Roman" panose="02020603050405020304" charset="0"/>
                        <a:ea typeface="Times New Roman" panose="02020603050405020304" charset="0"/>
                        <a:cs typeface="黑体" panose="02010609060101010101" charset="-122"/>
                        <a:sym typeface="+mn-ea"/>
                      </a:endParaRPr>
                    </a:p>
                  </a:txBody>
                  <a:tcPr marL="53356" marR="53356" marT="26678" marB="26678" anchor="ctr">
                    <a:lnL w="12700" cap="flat" cmpd="sng" algn="ctr">
                      <a:solidFill>
                        <a:schemeClr val="bg1"/>
                      </a:solidFill>
                      <a:prstDash val="solid"/>
                      <a:round/>
                      <a:headEnd type="none" w="med" len="med"/>
                      <a:tailEnd type="none" w="med" len="med"/>
                    </a:lnL>
                    <a:lnR w="12700">
                      <a:solidFill>
                        <a:schemeClr val="bg1"/>
                      </a:solidFill>
                      <a:prstDash val="soli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r>
              <a:tr h="447040">
                <a:tc>
                  <a:txBody>
                    <a:bodyPr/>
                    <a:lstStyle/>
                    <a:p>
                      <a:pPr algn="ctr" defTabSz="914400"/>
                      <a:r>
                        <a:rPr sz="1000" b="1" dirty="0">
                          <a:latin typeface="Times New Roman" panose="02020603050405020304" charset="0"/>
                          <a:ea typeface="Times New Roman" panose="02020603050405020304" charset="0"/>
                          <a:cs typeface="Source Han Sans CN Regular"/>
                          <a:sym typeface="Source Han Sans CN Regular"/>
                        </a:rPr>
                        <a:t>1</a:t>
                      </a:r>
                      <a:endParaRPr sz="10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9050" cap="flat" cmpd="sng" algn="ctr">
                      <a:solidFill>
                        <a:srgbClr val="6559ED"/>
                      </a:solidFill>
                      <a:prstDash val="solid"/>
                      <a:round/>
                      <a:headEnd type="none" w="med" len="med"/>
                      <a:tailEnd type="none" w="med" len="me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23000-24000w</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15.54%</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indent="0" algn="ctr">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447675">
                <a:tc>
                  <a:txBody>
                    <a:bodyPr/>
                    <a:lstStyle/>
                    <a:p>
                      <a:pPr algn="ctr" defTabSz="914400"/>
                      <a:r>
                        <a:rPr sz="1000" b="1" dirty="0">
                          <a:latin typeface="Times New Roman" panose="02020603050405020304" charset="0"/>
                          <a:ea typeface="Times New Roman" panose="02020603050405020304" charset="0"/>
                          <a:cs typeface="Source Han Sans CN Regular"/>
                          <a:sym typeface="Source Han Sans CN Regular"/>
                        </a:rPr>
                        <a:t>2</a:t>
                      </a:r>
                      <a:endParaRPr sz="10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10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Womenswear &amp; Underwear</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13000-14000w</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20.26%</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indent="0" algn="ctr">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445770">
                <a:tc>
                  <a:txBody>
                    <a:bodyPr/>
                    <a:lstStyle/>
                    <a:p>
                      <a:pPr algn="ctr" defTabSz="914400"/>
                      <a:r>
                        <a:rPr sz="1000" b="1" dirty="0">
                          <a:latin typeface="Times New Roman" panose="02020603050405020304" charset="0"/>
                          <a:ea typeface="Times New Roman" panose="02020603050405020304" charset="0"/>
                          <a:cs typeface="Source Han Sans CN Regular"/>
                          <a:sym typeface="Source Han Sans CN Regular"/>
                        </a:rPr>
                        <a:t>3</a:t>
                      </a:r>
                      <a:endParaRPr sz="10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10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Collections</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11000-12000w</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112.83%</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indent="0" algn="ctr">
                        <a:buNone/>
                      </a:pPr>
                      <a:r>
                        <a:rPr sz="1000" b="1" dirty="0" err="1">
                          <a:solidFill>
                            <a:srgbClr val="A39AFA"/>
                          </a:solidFill>
                          <a:latin typeface="Times New Roman" panose="02020603050405020304" charset="0"/>
                          <a:ea typeface="Times New Roman" panose="02020603050405020304" charset="0"/>
                          <a:cs typeface="Source Han Sans CN Regular"/>
                        </a:rPr>
                        <a:t>⬆️</a:t>
                      </a:r>
                      <a:r>
                        <a:rPr lang="en-US" sz="1000" b="1" dirty="0" err="1">
                          <a:solidFill>
                            <a:srgbClr val="A39AFA"/>
                          </a:solidFill>
                          <a:latin typeface="Times New Roman" panose="02020603050405020304" charset="0"/>
                          <a:ea typeface="Times New Roman" panose="02020603050405020304" charset="0"/>
                          <a:cs typeface="Source Han Sans CN Regular"/>
                        </a:rPr>
                        <a:t> </a:t>
                      </a:r>
                      <a:r>
                        <a:rPr sz="1000" b="1" dirty="0" err="1">
                          <a:solidFill>
                            <a:srgbClr val="A39AFA"/>
                          </a:solidFill>
                          <a:latin typeface="Times New Roman" panose="02020603050405020304" charset="0"/>
                          <a:ea typeface="Times New Roman" panose="02020603050405020304" charset="0"/>
                          <a:cs typeface="Source Han Sans CN Regular"/>
                        </a:rPr>
                        <a:t>2</a:t>
                      </a:r>
                      <a:endParaRPr sz="1000" b="1" dirty="0" err="1">
                        <a:solidFill>
                          <a:srgbClr val="A39AFA"/>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447675">
                <a:tc>
                  <a:txBody>
                    <a:bodyPr/>
                    <a:lstStyle/>
                    <a:p>
                      <a:pPr algn="ctr" defTabSz="914400"/>
                      <a:r>
                        <a:rPr sz="1000" b="1" dirty="0">
                          <a:latin typeface="Times New Roman" panose="02020603050405020304" charset="0"/>
                          <a:ea typeface="Times New Roman" panose="02020603050405020304" charset="0"/>
                          <a:cs typeface="Source Han Sans CN Regular"/>
                          <a:sym typeface="Source Han Sans CN Regular"/>
                        </a:rPr>
                        <a:t>4</a:t>
                      </a:r>
                      <a:endParaRPr sz="10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10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Health</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8000-8500w</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65.01%</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indent="0" algn="ctr">
                        <a:buNone/>
                      </a:pPr>
                      <a:r>
                        <a:rPr sz="1000" b="1" dirty="0" err="1">
                          <a:solidFill>
                            <a:srgbClr val="A39AFA"/>
                          </a:solidFill>
                          <a:latin typeface="Times New Roman" panose="02020603050405020304" charset="0"/>
                          <a:ea typeface="Times New Roman" panose="02020603050405020304" charset="0"/>
                          <a:cs typeface="Source Han Sans CN Regular"/>
                        </a:rPr>
                        <a:t>⬆️</a:t>
                      </a:r>
                      <a:r>
                        <a:rPr lang="en-US" sz="1000" b="1" dirty="0" err="1">
                          <a:solidFill>
                            <a:srgbClr val="A39AFA"/>
                          </a:solidFill>
                          <a:latin typeface="Times New Roman" panose="02020603050405020304" charset="0"/>
                          <a:ea typeface="Times New Roman" panose="02020603050405020304" charset="0"/>
                          <a:cs typeface="Source Han Sans CN Regular"/>
                        </a:rPr>
                        <a:t> </a:t>
                      </a:r>
                      <a:r>
                        <a:rPr sz="1000" b="1" dirty="0" err="1">
                          <a:solidFill>
                            <a:srgbClr val="A39AFA"/>
                          </a:solidFill>
                          <a:latin typeface="Times New Roman" panose="02020603050405020304" charset="0"/>
                          <a:ea typeface="Times New Roman" panose="02020603050405020304" charset="0"/>
                          <a:cs typeface="Source Han Sans CN Regular"/>
                        </a:rPr>
                        <a:t>2</a:t>
                      </a:r>
                      <a:endParaRPr sz="1000" b="1" dirty="0" err="1">
                        <a:solidFill>
                          <a:srgbClr val="A39AFA"/>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446405">
                <a:tc>
                  <a:txBody>
                    <a:bodyPr/>
                    <a:lstStyle/>
                    <a:p>
                      <a:pPr algn="ctr" defTabSz="914400"/>
                      <a:r>
                        <a:rPr sz="1000" b="1" dirty="0">
                          <a:latin typeface="Times New Roman" panose="02020603050405020304" charset="0"/>
                          <a:ea typeface="Times New Roman" panose="02020603050405020304" charset="0"/>
                          <a:cs typeface="Source Han Sans CN Regular"/>
                          <a:sym typeface="Source Han Sans CN Regular"/>
                        </a:rPr>
                        <a:t>5</a:t>
                      </a:r>
                      <a:endParaRPr sz="10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10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Sports &amp; Outdoor</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7500-8000w</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26.75%</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indent="0" algn="ctr">
                        <a:buNone/>
                      </a:pPr>
                      <a:r>
                        <a:rPr sz="1000" b="1" dirty="0" err="1">
                          <a:solidFill>
                            <a:srgbClr val="04D3FA"/>
                          </a:solidFill>
                          <a:latin typeface="Times New Roman" panose="02020603050405020304" charset="0"/>
                          <a:ea typeface="Times New Roman" panose="02020603050405020304" charset="0"/>
                          <a:cs typeface="Source Han Sans CN Regular"/>
                        </a:rPr>
                        <a:t>⬇</a:t>
                      </a:r>
                      <a:r>
                        <a:rPr lang="en-US" sz="1000" b="1" dirty="0" err="1">
                          <a:solidFill>
                            <a:srgbClr val="04D3FA"/>
                          </a:solidFill>
                          <a:latin typeface="Times New Roman" panose="02020603050405020304" charset="0"/>
                          <a:ea typeface="Times New Roman" panose="02020603050405020304" charset="0"/>
                          <a:cs typeface="Source Han Sans CN Regular"/>
                        </a:rPr>
                        <a:t> </a:t>
                      </a:r>
                      <a:r>
                        <a:rPr sz="1000" b="1" dirty="0" err="1">
                          <a:solidFill>
                            <a:srgbClr val="04D3FA"/>
                          </a:solidFill>
                          <a:latin typeface="Times New Roman" panose="02020603050405020304" charset="0"/>
                          <a:ea typeface="Times New Roman" panose="02020603050405020304" charset="0"/>
                          <a:cs typeface="Source Han Sans CN Regular"/>
                        </a:rPr>
                        <a:t>️1</a:t>
                      </a:r>
                      <a:endParaRPr sz="1000" b="1" dirty="0" err="1">
                        <a:solidFill>
                          <a:srgbClr val="04D3FA"/>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447675">
                <a:tc>
                  <a:txBody>
                    <a:bodyPr/>
                    <a:lstStyle/>
                    <a:p>
                      <a:pPr algn="ctr" defTabSz="914400"/>
                      <a:r>
                        <a:rPr sz="1000" b="1" dirty="0">
                          <a:latin typeface="Times New Roman" panose="02020603050405020304" charset="0"/>
                          <a:ea typeface="Times New Roman" panose="02020603050405020304" charset="0"/>
                          <a:cs typeface="Source Han Sans CN Regular"/>
                          <a:sym typeface="Source Han Sans CN Regular"/>
                        </a:rPr>
                        <a:t>6</a:t>
                      </a:r>
                      <a:endParaRPr sz="10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10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Phones &amp; Electronics</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7000-7500w</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15.84%</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indent="0" algn="ctr">
                        <a:buNone/>
                      </a:pPr>
                      <a:r>
                        <a:rPr sz="1000" b="1" dirty="0" err="1">
                          <a:solidFill>
                            <a:srgbClr val="04D3FA"/>
                          </a:solidFill>
                          <a:latin typeface="Times New Roman" panose="02020603050405020304" charset="0"/>
                          <a:ea typeface="Times New Roman" panose="02020603050405020304" charset="0"/>
                          <a:cs typeface="Source Han Sans CN Regular"/>
                        </a:rPr>
                        <a:t>⬇</a:t>
                      </a:r>
                      <a:r>
                        <a:rPr lang="en-US" sz="1000" b="1" dirty="0" err="1">
                          <a:solidFill>
                            <a:srgbClr val="04D3FA"/>
                          </a:solidFill>
                          <a:latin typeface="Times New Roman" panose="02020603050405020304" charset="0"/>
                          <a:ea typeface="Times New Roman" panose="02020603050405020304" charset="0"/>
                          <a:cs typeface="Source Han Sans CN Regular"/>
                        </a:rPr>
                        <a:t> </a:t>
                      </a:r>
                      <a:r>
                        <a:rPr sz="1000" b="1" dirty="0" err="1">
                          <a:solidFill>
                            <a:srgbClr val="04D3FA"/>
                          </a:solidFill>
                          <a:latin typeface="Times New Roman" panose="02020603050405020304" charset="0"/>
                          <a:ea typeface="Times New Roman" panose="02020603050405020304" charset="0"/>
                          <a:cs typeface="Source Han Sans CN Regular"/>
                        </a:rPr>
                        <a:t>️3</a:t>
                      </a:r>
                      <a:endParaRPr sz="1000" b="1" dirty="0" err="1">
                        <a:solidFill>
                          <a:srgbClr val="04D3FA"/>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445135">
                <a:tc>
                  <a:txBody>
                    <a:bodyPr/>
                    <a:lstStyle/>
                    <a:p>
                      <a:pPr algn="ctr" defTabSz="914400"/>
                      <a:r>
                        <a:rPr sz="1000" b="1" dirty="0">
                          <a:latin typeface="Times New Roman" panose="02020603050405020304" charset="0"/>
                          <a:ea typeface="Times New Roman" panose="02020603050405020304" charset="0"/>
                          <a:cs typeface="Source Han Sans CN Regular"/>
                          <a:sym typeface="Source Han Sans CN Regular"/>
                        </a:rPr>
                        <a:t>7</a:t>
                      </a:r>
                      <a:endParaRPr sz="10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noFill/>
                  </a:tcPr>
                </a:tc>
                <a:tc>
                  <a:txBody>
                    <a:bodyPr/>
                    <a:lstStyle/>
                    <a:p>
                      <a:pPr algn="ctr" defTabSz="914400">
                        <a:buClrTx/>
                        <a:buSzTx/>
                        <a:buFontTx/>
                        <a:buNone/>
                      </a:pPr>
                      <a:r>
                        <a:rPr sz="10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Fashion Accessories</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4000-4500w</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38.08%</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1000" b="1" dirty="0" err="1">
                          <a:solidFill>
                            <a:srgbClr val="04D3FA"/>
                          </a:solidFill>
                          <a:latin typeface="Times New Roman" panose="02020603050405020304" charset="0"/>
                          <a:ea typeface="Times New Roman" panose="02020603050405020304" charset="0"/>
                          <a:cs typeface="Source Han Sans CN Regular"/>
                        </a:rPr>
                        <a:t>⬇️</a:t>
                      </a:r>
                      <a:r>
                        <a:rPr lang="en-US" sz="1000" b="1" dirty="0" err="1">
                          <a:solidFill>
                            <a:srgbClr val="04D3FA"/>
                          </a:solidFill>
                          <a:latin typeface="Times New Roman" panose="02020603050405020304" charset="0"/>
                          <a:ea typeface="Times New Roman" panose="02020603050405020304" charset="0"/>
                          <a:cs typeface="Source Han Sans CN Regular"/>
                        </a:rPr>
                        <a:t> </a:t>
                      </a:r>
                      <a:r>
                        <a:rPr sz="1000" b="1" dirty="0" err="1">
                          <a:solidFill>
                            <a:srgbClr val="04D3FA"/>
                          </a:solidFill>
                          <a:latin typeface="Times New Roman" panose="02020603050405020304" charset="0"/>
                          <a:ea typeface="Times New Roman" panose="02020603050405020304" charset="0"/>
                          <a:cs typeface="Source Han Sans CN Regular"/>
                        </a:rPr>
                        <a:t>1</a:t>
                      </a:r>
                      <a:endParaRPr sz="1000" b="1" dirty="0" err="1">
                        <a:solidFill>
                          <a:srgbClr val="04D3FA"/>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448310">
                <a:tc>
                  <a:txBody>
                    <a:bodyPr/>
                    <a:lstStyle/>
                    <a:p>
                      <a:pPr algn="ctr" defTabSz="914400">
                        <a:buNone/>
                      </a:pPr>
                      <a:r>
                        <a:rPr lang="en-US" altLang="zh-CN" sz="1000" b="1" dirty="0">
                          <a:latin typeface="Times New Roman" panose="02020603050405020304" charset="0"/>
                          <a:ea typeface="Times New Roman" panose="02020603050405020304" charset="0"/>
                          <a:cs typeface="Source Han Sans CN Regular"/>
                          <a:sym typeface="Source Han Sans CN Regular"/>
                        </a:rPr>
                        <a:t>8</a:t>
                      </a:r>
                      <a:endParaRPr lang="en-US" altLang="zh-CN" sz="10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Home Supplies</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4000-4500w</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19.35%</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1000" b="1" dirty="0" err="1">
                          <a:solidFill>
                            <a:srgbClr val="04D3FA"/>
                          </a:solidFill>
                          <a:latin typeface="Times New Roman" panose="02020603050405020304" charset="0"/>
                          <a:ea typeface="Times New Roman" panose="02020603050405020304" charset="0"/>
                          <a:cs typeface="Source Han Sans CN Regular"/>
                        </a:rPr>
                        <a:t>⬇️</a:t>
                      </a:r>
                      <a:r>
                        <a:rPr lang="en-US" sz="1000" b="1" dirty="0" err="1">
                          <a:solidFill>
                            <a:srgbClr val="04D3FA"/>
                          </a:solidFill>
                          <a:latin typeface="Times New Roman" panose="02020603050405020304" charset="0"/>
                          <a:ea typeface="Times New Roman" panose="02020603050405020304" charset="0"/>
                          <a:cs typeface="Source Han Sans CN Regular"/>
                        </a:rPr>
                        <a:t> </a:t>
                      </a:r>
                      <a:r>
                        <a:rPr sz="1000" b="1" dirty="0" err="1">
                          <a:solidFill>
                            <a:srgbClr val="04D3FA"/>
                          </a:solidFill>
                          <a:latin typeface="Times New Roman" panose="02020603050405020304" charset="0"/>
                          <a:ea typeface="Times New Roman" panose="02020603050405020304" charset="0"/>
                          <a:cs typeface="Source Han Sans CN Regular"/>
                        </a:rPr>
                        <a:t>1</a:t>
                      </a:r>
                      <a:endParaRPr sz="1000" b="1" dirty="0" err="1">
                        <a:solidFill>
                          <a:srgbClr val="04D3FA"/>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449580">
                <a:tc>
                  <a:txBody>
                    <a:bodyPr/>
                    <a:lstStyle/>
                    <a:p>
                      <a:pPr algn="ctr" defTabSz="914400">
                        <a:buNone/>
                      </a:pPr>
                      <a:r>
                        <a:rPr lang="en-US" altLang="zh-CN" sz="1000" b="1" dirty="0">
                          <a:latin typeface="Times New Roman" panose="02020603050405020304" charset="0"/>
                          <a:ea typeface="Times New Roman" panose="02020603050405020304" charset="0"/>
                          <a:cs typeface="Source Han Sans CN Regular"/>
                          <a:sym typeface="Source Han Sans CN Regular"/>
                        </a:rPr>
                        <a:t>9</a:t>
                      </a:r>
                      <a:endParaRPr lang="en-US" altLang="zh-CN" sz="10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Home Appliances</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4000-4500w</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41.75%</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1000" b="1" dirty="0" err="1">
                          <a:solidFill>
                            <a:srgbClr val="04D3FA"/>
                          </a:solidFill>
                          <a:latin typeface="Times New Roman" panose="02020603050405020304" charset="0"/>
                          <a:ea typeface="Times New Roman" panose="02020603050405020304" charset="0"/>
                          <a:cs typeface="Source Han Sans CN Regular"/>
                        </a:rPr>
                        <a:t>⬇️</a:t>
                      </a:r>
                      <a:r>
                        <a:rPr lang="en-US" sz="1000" b="1" dirty="0" err="1">
                          <a:solidFill>
                            <a:srgbClr val="04D3FA"/>
                          </a:solidFill>
                          <a:latin typeface="Times New Roman" panose="02020603050405020304" charset="0"/>
                          <a:ea typeface="Times New Roman" panose="02020603050405020304" charset="0"/>
                          <a:cs typeface="Source Han Sans CN Regular"/>
                        </a:rPr>
                        <a:t> </a:t>
                      </a:r>
                      <a:r>
                        <a:rPr sz="1000" b="1" dirty="0" err="1">
                          <a:solidFill>
                            <a:srgbClr val="04D3FA"/>
                          </a:solidFill>
                          <a:latin typeface="Times New Roman" panose="02020603050405020304" charset="0"/>
                          <a:ea typeface="Times New Roman" panose="02020603050405020304" charset="0"/>
                          <a:cs typeface="Source Han Sans CN Regular"/>
                        </a:rPr>
                        <a:t>1</a:t>
                      </a:r>
                      <a:endParaRPr sz="1000" b="1" dirty="0" err="1">
                        <a:solidFill>
                          <a:srgbClr val="04D3FA"/>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448310">
                <a:tc>
                  <a:txBody>
                    <a:bodyPr/>
                    <a:lstStyle/>
                    <a:p>
                      <a:pPr algn="ctr" defTabSz="914400"/>
                      <a:r>
                        <a:rPr lang="en-US" sz="1000" b="1" dirty="0">
                          <a:latin typeface="Times New Roman" panose="02020603050405020304" charset="0"/>
                          <a:ea typeface="Times New Roman" panose="02020603050405020304" charset="0"/>
                          <a:cs typeface="Source Han Sans CN Regular"/>
                          <a:sym typeface="Source Han Sans CN Regular"/>
                        </a:rPr>
                        <a:t>10</a:t>
                      </a:r>
                      <a:endParaRPr lang="en-US" sz="10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Foods &amp; Beverages</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3500-4000w</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39.23%</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1000" b="1" dirty="0" err="1">
                          <a:solidFill>
                            <a:srgbClr val="A39AFA"/>
                          </a:solidFill>
                          <a:latin typeface="Times New Roman" panose="02020603050405020304" charset="0"/>
                          <a:ea typeface="Times New Roman" panose="02020603050405020304" charset="0"/>
                          <a:cs typeface="Source Han Sans CN Regular"/>
                        </a:rPr>
                        <a:t>⬆️</a:t>
                      </a:r>
                      <a:r>
                        <a:rPr lang="en-US" sz="1000" b="1" dirty="0" err="1">
                          <a:solidFill>
                            <a:srgbClr val="A39AFA"/>
                          </a:solidFill>
                          <a:latin typeface="Times New Roman" panose="02020603050405020304" charset="0"/>
                          <a:ea typeface="Times New Roman" panose="02020603050405020304" charset="0"/>
                          <a:cs typeface="Source Han Sans CN Regular"/>
                        </a:rPr>
                        <a:t> </a:t>
                      </a:r>
                      <a:r>
                        <a:rPr sz="1000" b="1" dirty="0" err="1">
                          <a:solidFill>
                            <a:srgbClr val="A39AFA"/>
                          </a:solidFill>
                          <a:latin typeface="Times New Roman" panose="02020603050405020304" charset="0"/>
                          <a:ea typeface="Times New Roman" panose="02020603050405020304" charset="0"/>
                          <a:cs typeface="Source Han Sans CN Regular"/>
                        </a:rPr>
                        <a:t>2</a:t>
                      </a:r>
                      <a:endParaRPr sz="1000" b="1" dirty="0" err="1">
                        <a:solidFill>
                          <a:srgbClr val="A39AFA"/>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447040">
                <a:tc>
                  <a:txBody>
                    <a:bodyPr/>
                    <a:lstStyle/>
                    <a:p>
                      <a:pPr algn="ctr" defTabSz="914400">
                        <a:buNone/>
                      </a:pPr>
                      <a:r>
                        <a:rPr lang="en-US" altLang="zh-CN" sz="1000" b="1" dirty="0">
                          <a:latin typeface="Times New Roman" panose="02020603050405020304" charset="0"/>
                          <a:ea typeface="Times New Roman" panose="02020603050405020304" charset="0"/>
                          <a:cs typeface="Source Han Sans CN Regular"/>
                          <a:sym typeface="Source Han Sans CN Regular"/>
                        </a:rPr>
                        <a:t>11</a:t>
                      </a:r>
                      <a:endParaRPr lang="en-US" altLang="zh-CN" sz="10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Kitchenware</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3000-3500w</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11.20%</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1000" b="1" dirty="0" err="1">
                          <a:solidFill>
                            <a:srgbClr val="A39AFA"/>
                          </a:solidFill>
                          <a:latin typeface="Times New Roman" panose="02020603050405020304" charset="0"/>
                          <a:ea typeface="Times New Roman" panose="02020603050405020304" charset="0"/>
                          <a:cs typeface="Source Han Sans CN Regular"/>
                        </a:rPr>
                        <a:t>⬆️</a:t>
                      </a:r>
                      <a:r>
                        <a:rPr lang="en-US" sz="1000" b="1" dirty="0" err="1">
                          <a:solidFill>
                            <a:srgbClr val="A39AFA"/>
                          </a:solidFill>
                          <a:latin typeface="Times New Roman" panose="02020603050405020304" charset="0"/>
                          <a:ea typeface="Times New Roman" panose="02020603050405020304" charset="0"/>
                          <a:cs typeface="Source Han Sans CN Regular"/>
                        </a:rPr>
                        <a:t> </a:t>
                      </a:r>
                      <a:r>
                        <a:rPr sz="1000" b="1" dirty="0" err="1">
                          <a:solidFill>
                            <a:srgbClr val="A39AFA"/>
                          </a:solidFill>
                          <a:latin typeface="Times New Roman" panose="02020603050405020304" charset="0"/>
                          <a:ea typeface="Times New Roman" panose="02020603050405020304" charset="0"/>
                          <a:cs typeface="Source Han Sans CN Regular"/>
                        </a:rPr>
                        <a:t>2</a:t>
                      </a:r>
                      <a:endParaRPr sz="1000" b="1" dirty="0" err="1">
                        <a:solidFill>
                          <a:srgbClr val="A39AFA"/>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447675">
                <a:tc>
                  <a:txBody>
                    <a:bodyPr/>
                    <a:lstStyle/>
                    <a:p>
                      <a:pPr algn="ctr" defTabSz="914400">
                        <a:buNone/>
                      </a:pPr>
                      <a:r>
                        <a:rPr lang="en-US" altLang="zh-CN" sz="1000" b="1" dirty="0">
                          <a:latin typeface="Times New Roman" panose="02020603050405020304" charset="0"/>
                          <a:ea typeface="Times New Roman" panose="02020603050405020304" charset="0"/>
                          <a:cs typeface="Source Han Sans CN Regular"/>
                          <a:sym typeface="Source Han Sans CN Regular"/>
                        </a:rPr>
                        <a:t>12</a:t>
                      </a:r>
                      <a:endParaRPr lang="en-US" altLang="zh-CN" sz="10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Menswear &amp; Underwear</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3000-3500w</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2.91%</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1000" b="1" dirty="0" err="1">
                          <a:solidFill>
                            <a:srgbClr val="04D3FA"/>
                          </a:solidFill>
                          <a:latin typeface="Times New Roman" panose="02020603050405020304" charset="0"/>
                          <a:ea typeface="Times New Roman" panose="02020603050405020304" charset="0"/>
                          <a:cs typeface="Source Han Sans CN Regular"/>
                        </a:rPr>
                        <a:t>⬇️</a:t>
                      </a:r>
                      <a:r>
                        <a:rPr lang="en-US" sz="1000" b="1" dirty="0" err="1">
                          <a:solidFill>
                            <a:srgbClr val="04D3FA"/>
                          </a:solidFill>
                          <a:latin typeface="Times New Roman" panose="02020603050405020304" charset="0"/>
                          <a:ea typeface="Times New Roman" panose="02020603050405020304" charset="0"/>
                          <a:cs typeface="Source Han Sans CN Regular"/>
                        </a:rPr>
                        <a:t> </a:t>
                      </a:r>
                      <a:r>
                        <a:rPr sz="1000" b="1" dirty="0" err="1">
                          <a:solidFill>
                            <a:srgbClr val="04D3FA"/>
                          </a:solidFill>
                          <a:latin typeface="Times New Roman" panose="02020603050405020304" charset="0"/>
                          <a:ea typeface="Times New Roman" panose="02020603050405020304" charset="0"/>
                          <a:cs typeface="Source Han Sans CN Regular"/>
                        </a:rPr>
                        <a:t>3</a:t>
                      </a:r>
                      <a:endParaRPr sz="1000" b="1" dirty="0" err="1">
                        <a:solidFill>
                          <a:srgbClr val="04D3FA"/>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448310">
                <a:tc>
                  <a:txBody>
                    <a:bodyPr/>
                    <a:lstStyle/>
                    <a:p>
                      <a:pPr algn="ctr" defTabSz="914400">
                        <a:buNone/>
                      </a:pPr>
                      <a:r>
                        <a:rPr lang="en-US" altLang="zh-CN" sz="1000" b="1" dirty="0">
                          <a:latin typeface="Times New Roman" panose="02020603050405020304" charset="0"/>
                          <a:ea typeface="Times New Roman" panose="02020603050405020304" charset="0"/>
                          <a:cs typeface="Source Han Sans CN Regular"/>
                          <a:sym typeface="Source Han Sans CN Regular"/>
                        </a:rPr>
                        <a:t>13</a:t>
                      </a:r>
                      <a:endParaRPr lang="en-US" altLang="zh-CN" sz="10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Automotive &amp; Motorcycle</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2500-3000w</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249.99%</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1000" b="1" dirty="0" err="1">
                          <a:solidFill>
                            <a:srgbClr val="A39AFA"/>
                          </a:solidFill>
                          <a:latin typeface="Times New Roman" panose="02020603050405020304" charset="0"/>
                          <a:ea typeface="Times New Roman" panose="02020603050405020304" charset="0"/>
                          <a:cs typeface="Source Han Sans CN Regular"/>
                        </a:rPr>
                        <a:t>⬆️</a:t>
                      </a:r>
                      <a:r>
                        <a:rPr lang="en-US" sz="1000" b="1" dirty="0" err="1">
                          <a:solidFill>
                            <a:srgbClr val="A39AFA"/>
                          </a:solidFill>
                          <a:latin typeface="Times New Roman" panose="02020603050405020304" charset="0"/>
                          <a:ea typeface="Times New Roman" panose="02020603050405020304" charset="0"/>
                          <a:cs typeface="Source Han Sans CN Regular"/>
                        </a:rPr>
                        <a:t> </a:t>
                      </a:r>
                      <a:r>
                        <a:rPr sz="1000" b="1" dirty="0" err="1">
                          <a:solidFill>
                            <a:srgbClr val="A39AFA"/>
                          </a:solidFill>
                          <a:latin typeface="Times New Roman" panose="02020603050405020304" charset="0"/>
                          <a:ea typeface="Times New Roman" panose="02020603050405020304" charset="0"/>
                          <a:cs typeface="Source Han Sans CN Regular"/>
                        </a:rPr>
                        <a:t>3</a:t>
                      </a:r>
                      <a:endParaRPr sz="1000" b="1" dirty="0" err="1">
                        <a:solidFill>
                          <a:srgbClr val="A39AFA"/>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448310">
                <a:tc>
                  <a:txBody>
                    <a:bodyPr/>
                    <a:lstStyle/>
                    <a:p>
                      <a:pPr algn="ctr" defTabSz="914400"/>
                      <a:r>
                        <a:rPr lang="en-US" sz="1000" b="1" dirty="0">
                          <a:latin typeface="Times New Roman" panose="02020603050405020304" charset="0"/>
                          <a:ea typeface="Times New Roman" panose="02020603050405020304" charset="0"/>
                          <a:cs typeface="Source Han Sans CN Regular"/>
                          <a:sym typeface="Source Han Sans CN Regular"/>
                        </a:rPr>
                        <a:t>14</a:t>
                      </a:r>
                      <a:endParaRPr lang="en-US" sz="10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Luggage &amp; Bags</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2000-2500w</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23.72%</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448310">
                <a:tc>
                  <a:txBody>
                    <a:bodyPr/>
                    <a:lstStyle/>
                    <a:p>
                      <a:pPr algn="ctr" defTabSz="914400"/>
                      <a:r>
                        <a:rPr sz="1000" b="1" dirty="0">
                          <a:latin typeface="Times New Roman" panose="02020603050405020304" charset="0"/>
                          <a:ea typeface="Times New Roman" panose="02020603050405020304" charset="0"/>
                          <a:cs typeface="Source Han Sans CN Regular"/>
                          <a:sym typeface="Source Han Sans CN Regular"/>
                        </a:rPr>
                        <a:t>1</a:t>
                      </a:r>
                      <a:r>
                        <a:rPr lang="en-US" sz="1000" b="1" dirty="0">
                          <a:latin typeface="Times New Roman" panose="02020603050405020304" charset="0"/>
                          <a:ea typeface="Times New Roman" panose="02020603050405020304" charset="0"/>
                          <a:cs typeface="Source Han Sans CN Regular"/>
                          <a:sym typeface="Source Han Sans CN Regular"/>
                        </a:rPr>
                        <a:t>5</a:t>
                      </a:r>
                      <a:endParaRPr lang="en-US" sz="10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Furniture</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1500-2000w</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45.35%</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indent="0" algn="ctr">
                        <a:buNone/>
                      </a:pPr>
                      <a:r>
                        <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a:t>
                      </a:r>
                      <a:endParaRPr sz="10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r>
            </a:tbl>
          </a:graphicData>
        </a:graphic>
      </p:graphicFrame>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custDataLst>
              <p:tags r:id="rId2"/>
            </p:custDataLst>
          </p:nvPr>
        </p:nvSpPr>
        <p:spPr>
          <a:xfrm>
            <a:off x="631508" y="9112110"/>
            <a:ext cx="3430718" cy="198755"/>
          </a:xfrm>
          <a:prstGeom prst="rect">
            <a:avLst/>
          </a:prstGeom>
          <a:noFill/>
        </p:spPr>
        <p:txBody>
          <a:bodyPr wrap="square">
            <a:spAutoFit/>
          </a:bodyPr>
          <a:lstStyle/>
          <a:p>
            <a:r>
              <a:rPr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rPr>
              <a:t>Data source: EchoTik</a:t>
            </a:r>
            <a:endParaRPr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endParaRPr>
          </a:p>
        </p:txBody>
      </p:sp>
      <p:graphicFrame>
        <p:nvGraphicFramePr>
          <p:cNvPr id="20" name="图表 19"/>
          <p:cNvGraphicFramePr/>
          <p:nvPr>
            <p:custDataLst>
              <p:tags r:id="rId3"/>
            </p:custDataLst>
          </p:nvPr>
        </p:nvGraphicFramePr>
        <p:xfrm>
          <a:off x="631825" y="5424170"/>
          <a:ext cx="5850890" cy="3688080"/>
        </p:xfrm>
        <a:graphic>
          <a:graphicData uri="http://schemas.openxmlformats.org/drawingml/2006/chart">
            <c:chart xmlns:c="http://schemas.openxmlformats.org/drawingml/2006/chart" xmlns:r="http://schemas.openxmlformats.org/officeDocument/2006/relationships" r:id="rId1"/>
          </a:graphicData>
        </a:graphic>
      </p:graphicFrame>
      <p:sp>
        <p:nvSpPr>
          <p:cNvPr id="3" name="文本框 2"/>
          <p:cNvSpPr txBox="1"/>
          <p:nvPr>
            <p:custDataLst>
              <p:tags r:id="rId4"/>
            </p:custDataLst>
          </p:nvPr>
        </p:nvSpPr>
        <p:spPr>
          <a:xfrm>
            <a:off x="631825" y="202565"/>
            <a:ext cx="5751195" cy="1168400"/>
          </a:xfrm>
          <a:prstGeom prst="rect">
            <a:avLst/>
          </a:prstGeom>
          <a:noFill/>
        </p:spPr>
        <p:txBody>
          <a:bodyPr wrap="square">
            <a:spAutoFit/>
          </a:bodyPr>
          <a:lstStyle/>
          <a:p>
            <a:pPr algn="just">
              <a:lnSpc>
                <a:spcPct val="125000"/>
              </a:lnSpc>
            </a:pPr>
            <a:r>
              <a:rPr kumimoji="1" sz="1400" b="1" spc="100" dirty="0">
                <a:latin typeface="Times New Roman" panose="02020603050405020304" charset="0"/>
                <a:ea typeface="Times New Roman" panose="02020603050405020304" charset="0"/>
              </a:rPr>
              <a:t>In</a:t>
            </a:r>
            <a:r>
              <a:rPr kumimoji="1" sz="1400" b="1" spc="100" dirty="0">
                <a:solidFill>
                  <a:srgbClr val="6559ED"/>
                </a:solidFill>
                <a:latin typeface="Times New Roman" panose="02020603050405020304" charset="0"/>
                <a:ea typeface="Times New Roman" panose="02020603050405020304" charset="0"/>
              </a:rPr>
              <a:t> Q1 2024</a:t>
            </a:r>
            <a:r>
              <a:rPr kumimoji="1" sz="1400" b="1" spc="100" dirty="0">
                <a:latin typeface="Times New Roman" panose="02020603050405020304" charset="0"/>
                <a:ea typeface="Times New Roman" panose="02020603050405020304" charset="0"/>
              </a:rPr>
              <a:t>, the cumulative GMV of the three major categories exceeded 100 million dollars.</a:t>
            </a:r>
            <a:endParaRPr kumimoji="1" sz="1400" b="1" spc="100" dirty="0">
              <a:latin typeface="Times New Roman" panose="02020603050405020304" charset="0"/>
              <a:ea typeface="Times New Roman" panose="02020603050405020304" charset="0"/>
            </a:endParaRPr>
          </a:p>
          <a:p>
            <a:pPr algn="just">
              <a:lnSpc>
                <a:spcPct val="125000"/>
              </a:lnSpc>
            </a:pPr>
            <a:r>
              <a:rPr kumimoji="1" sz="1400" b="1" spc="100" dirty="0">
                <a:latin typeface="Times New Roman" panose="02020603050405020304" charset="0"/>
                <a:ea typeface="Times New Roman" panose="02020603050405020304" charset="0"/>
              </a:rPr>
              <a:t>The GMV of the</a:t>
            </a:r>
            <a:r>
              <a:rPr kumimoji="1" sz="1400" b="1" spc="100" dirty="0">
                <a:solidFill>
                  <a:srgbClr val="6559ED"/>
                </a:solidFill>
                <a:latin typeface="Times New Roman" panose="02020603050405020304" charset="0"/>
                <a:ea typeface="Times New Roman" panose="02020603050405020304" charset="0"/>
              </a:rPr>
              <a:t> top 15 </a:t>
            </a:r>
            <a:r>
              <a:rPr kumimoji="1" sz="1400" b="1" spc="100" dirty="0">
                <a:latin typeface="Times New Roman" panose="02020603050405020304" charset="0"/>
                <a:ea typeface="Times New Roman" panose="02020603050405020304" charset="0"/>
              </a:rPr>
              <a:t>categories exceeded 10 million dollars, maintaining positive growth.</a:t>
            </a:r>
            <a:endParaRPr kumimoji="1" sz="1400" b="1" spc="100" dirty="0">
              <a:latin typeface="Times New Roman" panose="02020603050405020304" charset="0"/>
              <a:ea typeface="Times New Roman" panose="02020603050405020304" charset="0"/>
            </a:endParaRPr>
          </a:p>
        </p:txBody>
      </p:sp>
      <p:sp>
        <p:nvSpPr>
          <p:cNvPr id="5" name="文本框 4"/>
          <p:cNvSpPr txBox="1"/>
          <p:nvPr>
            <p:custDataLst>
              <p:tags r:id="rId5"/>
            </p:custDataLst>
          </p:nvPr>
        </p:nvSpPr>
        <p:spPr>
          <a:xfrm>
            <a:off x="631825" y="1259840"/>
            <a:ext cx="5925820" cy="4246245"/>
          </a:xfrm>
          <a:prstGeom prst="rect">
            <a:avLst/>
          </a:prstGeom>
          <a:noFill/>
        </p:spPr>
        <p:txBody>
          <a:bodyPr wrap="square">
            <a:spAutoFit/>
          </a:bodyPr>
          <a:lstStyle/>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Compared to the previous quarter, all the top 15 categories in Q1 2024 maintained positive growth, and the GMV exceeded 10 million dollars.</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 </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Within the scope of the top 15 categories, automobiles and motorcycles developed rapidly with a 250-fold increase in GMV, jumping from the 16th category in the previous quarter to the 13th. The original 11th category, computer and office equipment, saw a slowdown in growth and ranked 16th in this quarter.</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 </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The cumulative GMV of the three major categories in the first quarter has exceeded 100 million: personal care and beauty ranked first with 230-240 million US dollars in GMV, while womenswear and underwear and collections ranked second and third with 130-140 million and 110-120 million dollars in GMV respectively.</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 </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Compared to the previous quarter, the categories that rose in the rankings are: collections (up 2 places), health (up 2 places), food and beverages (up 2 places), kitchenware (up 2 places), and automotive and motorcycle (up 3 places). Among them, the three categories with the fastest growth rates are the automotive and motorcycle parts category (nearly 250%), followed by collections (112.83%) and health (65.01%), reflecting the high demand in the consumer market.</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 </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The categories that dropped in the rankings are: phones and electronics and menswear and underwear, both dropping by 3 places, while sports and outdoor, fashion accessories, home supplies, and home appliances dropped by 1 place each. The categories of personal care and beauty, womenswear and underwear, luggage and bags, and furniture remained unchanged. However, some categories still maintain rapid growth, especially the pan-home furnishing industry represented by large furniture.</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 </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Overall, the GMV growth rate in the clothing industry has slowed down, especially for menswear and underwear. Sellers entering the market need to consider the market saturation and do a good job in product selection and research.</a:t>
            </a:r>
            <a:endParaRPr sz="800" spc="100" dirty="0">
              <a:solidFill>
                <a:schemeClr val="tx1">
                  <a:lumMod val="65000"/>
                  <a:lumOff val="35000"/>
                </a:schemeClr>
              </a:solidFill>
              <a:latin typeface="Times New Roman" panose="02020603050405020304" charset="0"/>
              <a:ea typeface="Times New Roman" panose="02020603050405020304" charset="0"/>
            </a:endParaRPr>
          </a:p>
        </p:txBody>
      </p:sp>
      <p:sp>
        <p:nvSpPr>
          <p:cNvPr id="2" name="矩形 1"/>
          <p:cNvSpPr/>
          <p:nvPr/>
        </p:nvSpPr>
        <p:spPr>
          <a:xfrm>
            <a:off x="5447030" y="6007100"/>
            <a:ext cx="1249680" cy="279019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90000"/>
              </a:lnSpc>
            </a:pPr>
            <a:r>
              <a:rPr lang="zh-CN" altLang="en-US" sz="600">
                <a:solidFill>
                  <a:schemeClr val="tx1"/>
                </a:solidFill>
              </a:rPr>
              <a:t>Personal Care &amp; Beauty</a:t>
            </a:r>
            <a:endParaRPr lang="zh-CN" altLang="en-US" sz="600">
              <a:solidFill>
                <a:schemeClr val="tx1"/>
              </a:solidFill>
            </a:endParaRPr>
          </a:p>
          <a:p>
            <a:pPr algn="ctr">
              <a:lnSpc>
                <a:spcPct val="190000"/>
              </a:lnSpc>
            </a:pPr>
            <a:r>
              <a:rPr lang="zh-CN" altLang="en-US" sz="600">
                <a:solidFill>
                  <a:schemeClr val="tx1"/>
                </a:solidFill>
              </a:rPr>
              <a:t>Womenswear &amp; Underwear</a:t>
            </a:r>
            <a:endParaRPr lang="zh-CN" altLang="en-US" sz="600">
              <a:solidFill>
                <a:schemeClr val="tx1"/>
              </a:solidFill>
            </a:endParaRPr>
          </a:p>
          <a:p>
            <a:pPr algn="ctr">
              <a:lnSpc>
                <a:spcPct val="190000"/>
              </a:lnSpc>
            </a:pPr>
            <a:r>
              <a:rPr lang="zh-CN" altLang="en-US" sz="600">
                <a:solidFill>
                  <a:schemeClr val="tx1"/>
                </a:solidFill>
              </a:rPr>
              <a:t>Collections</a:t>
            </a:r>
            <a:endParaRPr lang="zh-CN" altLang="en-US" sz="600">
              <a:solidFill>
                <a:schemeClr val="tx1"/>
              </a:solidFill>
            </a:endParaRPr>
          </a:p>
          <a:p>
            <a:pPr algn="ctr">
              <a:lnSpc>
                <a:spcPct val="190000"/>
              </a:lnSpc>
            </a:pPr>
            <a:r>
              <a:rPr lang="zh-CN" altLang="en-US" sz="600">
                <a:solidFill>
                  <a:schemeClr val="tx1"/>
                </a:solidFill>
              </a:rPr>
              <a:t>Health</a:t>
            </a:r>
            <a:endParaRPr lang="zh-CN" altLang="en-US" sz="600">
              <a:solidFill>
                <a:schemeClr val="tx1"/>
              </a:solidFill>
            </a:endParaRPr>
          </a:p>
          <a:p>
            <a:pPr algn="ctr">
              <a:lnSpc>
                <a:spcPct val="190000"/>
              </a:lnSpc>
            </a:pPr>
            <a:r>
              <a:rPr lang="zh-CN" altLang="en-US" sz="600">
                <a:solidFill>
                  <a:schemeClr val="tx1"/>
                </a:solidFill>
              </a:rPr>
              <a:t>Sports &amp; Outdoor</a:t>
            </a:r>
            <a:endParaRPr lang="zh-CN" altLang="en-US" sz="600">
              <a:solidFill>
                <a:schemeClr val="tx1"/>
              </a:solidFill>
            </a:endParaRPr>
          </a:p>
          <a:p>
            <a:pPr algn="ctr">
              <a:lnSpc>
                <a:spcPct val="190000"/>
              </a:lnSpc>
            </a:pPr>
            <a:r>
              <a:rPr lang="zh-CN" altLang="en-US" sz="600">
                <a:solidFill>
                  <a:schemeClr val="tx1"/>
                </a:solidFill>
              </a:rPr>
              <a:t>Phones &amp; Electronics</a:t>
            </a:r>
            <a:endParaRPr lang="zh-CN" altLang="en-US" sz="600">
              <a:solidFill>
                <a:schemeClr val="tx1"/>
              </a:solidFill>
            </a:endParaRPr>
          </a:p>
          <a:p>
            <a:pPr algn="ctr">
              <a:lnSpc>
                <a:spcPct val="190000"/>
              </a:lnSpc>
            </a:pPr>
            <a:r>
              <a:rPr lang="zh-CN" altLang="en-US" sz="600">
                <a:solidFill>
                  <a:schemeClr val="tx1"/>
                </a:solidFill>
              </a:rPr>
              <a:t>Fashion Accessories</a:t>
            </a:r>
            <a:endParaRPr lang="zh-CN" altLang="en-US" sz="600">
              <a:solidFill>
                <a:schemeClr val="tx1"/>
              </a:solidFill>
            </a:endParaRPr>
          </a:p>
          <a:p>
            <a:pPr algn="ctr">
              <a:lnSpc>
                <a:spcPct val="190000"/>
              </a:lnSpc>
            </a:pPr>
            <a:r>
              <a:rPr lang="zh-CN" altLang="en-US" sz="600">
                <a:solidFill>
                  <a:schemeClr val="tx1"/>
                </a:solidFill>
              </a:rPr>
              <a:t>Home Supplies</a:t>
            </a:r>
            <a:endParaRPr lang="zh-CN" altLang="en-US" sz="600">
              <a:solidFill>
                <a:schemeClr val="tx1"/>
              </a:solidFill>
            </a:endParaRPr>
          </a:p>
          <a:p>
            <a:pPr algn="ctr">
              <a:lnSpc>
                <a:spcPct val="190000"/>
              </a:lnSpc>
            </a:pPr>
            <a:r>
              <a:rPr lang="zh-CN" altLang="en-US" sz="600">
                <a:solidFill>
                  <a:schemeClr val="tx1"/>
                </a:solidFill>
              </a:rPr>
              <a:t>Home Appliances</a:t>
            </a:r>
            <a:endParaRPr lang="zh-CN" altLang="en-US" sz="600">
              <a:solidFill>
                <a:schemeClr val="tx1"/>
              </a:solidFill>
            </a:endParaRPr>
          </a:p>
          <a:p>
            <a:pPr algn="ctr">
              <a:lnSpc>
                <a:spcPct val="190000"/>
              </a:lnSpc>
            </a:pPr>
            <a:r>
              <a:rPr lang="zh-CN" altLang="en-US" sz="600">
                <a:solidFill>
                  <a:schemeClr val="tx1"/>
                </a:solidFill>
              </a:rPr>
              <a:t>Foods &amp; Beverages</a:t>
            </a:r>
            <a:endParaRPr lang="zh-CN" altLang="en-US" sz="600">
              <a:solidFill>
                <a:schemeClr val="tx1"/>
              </a:solidFill>
            </a:endParaRPr>
          </a:p>
          <a:p>
            <a:pPr algn="ctr">
              <a:lnSpc>
                <a:spcPct val="190000"/>
              </a:lnSpc>
            </a:pPr>
            <a:r>
              <a:rPr lang="zh-CN" altLang="en-US" sz="600">
                <a:solidFill>
                  <a:schemeClr val="tx1"/>
                </a:solidFill>
              </a:rPr>
              <a:t>Kitchenware</a:t>
            </a:r>
            <a:endParaRPr lang="zh-CN" altLang="en-US" sz="600">
              <a:solidFill>
                <a:schemeClr val="tx1"/>
              </a:solidFill>
            </a:endParaRPr>
          </a:p>
          <a:p>
            <a:pPr algn="ctr">
              <a:lnSpc>
                <a:spcPct val="190000"/>
              </a:lnSpc>
            </a:pPr>
            <a:r>
              <a:rPr lang="zh-CN" altLang="en-US" sz="600">
                <a:solidFill>
                  <a:schemeClr val="tx1"/>
                </a:solidFill>
              </a:rPr>
              <a:t>Menswear &amp; Underwear</a:t>
            </a:r>
            <a:endParaRPr lang="zh-CN" altLang="en-US" sz="600">
              <a:solidFill>
                <a:schemeClr val="tx1"/>
              </a:solidFill>
            </a:endParaRPr>
          </a:p>
          <a:p>
            <a:pPr algn="ctr">
              <a:lnSpc>
                <a:spcPct val="190000"/>
              </a:lnSpc>
            </a:pPr>
            <a:r>
              <a:rPr lang="zh-CN" altLang="en-US" sz="600">
                <a:solidFill>
                  <a:schemeClr val="tx1"/>
                </a:solidFill>
              </a:rPr>
              <a:t>Automotive &amp; Motorcycle</a:t>
            </a:r>
            <a:endParaRPr lang="zh-CN" altLang="en-US" sz="600">
              <a:solidFill>
                <a:schemeClr val="tx1"/>
              </a:solidFill>
            </a:endParaRPr>
          </a:p>
          <a:p>
            <a:pPr algn="ctr">
              <a:lnSpc>
                <a:spcPct val="190000"/>
              </a:lnSpc>
            </a:pPr>
            <a:r>
              <a:rPr lang="zh-CN" altLang="en-US" sz="600">
                <a:solidFill>
                  <a:schemeClr val="tx1"/>
                </a:solidFill>
              </a:rPr>
              <a:t>Luggage &amp; Bags</a:t>
            </a:r>
            <a:endParaRPr lang="zh-CN" altLang="en-US" sz="600">
              <a:solidFill>
                <a:schemeClr val="tx1"/>
              </a:solidFill>
            </a:endParaRPr>
          </a:p>
          <a:p>
            <a:pPr algn="ctr">
              <a:lnSpc>
                <a:spcPct val="190000"/>
              </a:lnSpc>
            </a:pPr>
            <a:r>
              <a:rPr lang="zh-CN" altLang="en-US" sz="600">
                <a:solidFill>
                  <a:schemeClr val="tx1"/>
                </a:solidFill>
              </a:rPr>
              <a:t>Furniture</a:t>
            </a:r>
            <a:endParaRPr lang="zh-CN" altLang="en-US" sz="600">
              <a:solidFill>
                <a:schemeClr val="tx1"/>
              </a:solidFill>
            </a:endParaRPr>
          </a:p>
          <a:p>
            <a:pPr algn="ctr">
              <a:lnSpc>
                <a:spcPct val="190000"/>
              </a:lnSpc>
            </a:pPr>
            <a:r>
              <a:rPr lang="zh-CN" altLang="en-US" sz="600">
                <a:solidFill>
                  <a:schemeClr val="tx1"/>
                </a:solidFill>
              </a:rPr>
              <a:t>Computer &amp; Office Equipment</a:t>
            </a:r>
            <a:endParaRPr lang="zh-CN" altLang="en-US" sz="600">
              <a:solidFill>
                <a:schemeClr val="tx1"/>
              </a:solidFill>
            </a:endParaRPr>
          </a:p>
        </p:txBody>
      </p:sp>
    </p:spTree>
    <p:custDataLst>
      <p:tags r:id="rId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621030" y="357505"/>
            <a:ext cx="5760085" cy="706755"/>
          </a:xfrm>
          <a:prstGeom prst="rect">
            <a:avLst/>
          </a:prstGeom>
          <a:noFill/>
        </p:spPr>
        <p:txBody>
          <a:bodyPr wrap="square">
            <a:spAutoFit/>
          </a:bodyPr>
          <a:lstStyle/>
          <a:p>
            <a:pPr algn="just">
              <a:lnSpc>
                <a:spcPct val="125000"/>
              </a:lnSpc>
            </a:pPr>
            <a:r>
              <a:rPr kumimoji="1" sz="1600" b="1" spc="100" dirty="0">
                <a:latin typeface="Times New Roman" panose="02020603050405020304" charset="0"/>
                <a:ea typeface="Times New Roman" panose="02020603050405020304" charset="0"/>
              </a:rPr>
              <a:t>Top 10 best-selling categories on the US site from January to March 2024</a:t>
            </a:r>
            <a:endParaRPr kumimoji="1" sz="1600" b="1" spc="100" dirty="0">
              <a:latin typeface="Times New Roman" panose="02020603050405020304" charset="0"/>
              <a:ea typeface="Times New Roman" panose="02020603050405020304" charset="0"/>
            </a:endParaRPr>
          </a:p>
        </p:txBody>
      </p:sp>
      <p:sp>
        <p:nvSpPr>
          <p:cNvPr id="9" name="文本框 8"/>
          <p:cNvSpPr txBox="1"/>
          <p:nvPr>
            <p:custDataLst>
              <p:tags r:id="rId2"/>
            </p:custDataLst>
          </p:nvPr>
        </p:nvSpPr>
        <p:spPr>
          <a:xfrm>
            <a:off x="620722" y="1198045"/>
            <a:ext cx="5616566" cy="264160"/>
          </a:xfrm>
          <a:prstGeom prst="rect">
            <a:avLst/>
          </a:prstGeom>
          <a:noFill/>
        </p:spPr>
        <p:txBody>
          <a:bodyPr wrap="square">
            <a:spAutoFit/>
          </a:bodyPr>
          <a:lstStyle/>
          <a:p>
            <a:pPr algn="ctr">
              <a:lnSpc>
                <a:spcPct val="125000"/>
              </a:lnSpc>
            </a:pPr>
            <a:r>
              <a:rPr sz="900" b="1" spc="100" dirty="0">
                <a:solidFill>
                  <a:schemeClr val="tx1"/>
                </a:solidFill>
                <a:latin typeface="Times New Roman" panose="02020603050405020304" charset="0"/>
                <a:ea typeface="Times New Roman" panose="02020603050405020304" charset="0"/>
              </a:rPr>
              <a:t>Top 10 best-selling categories on the US site in January 2024</a:t>
            </a:r>
            <a:endParaRPr sz="900" b="1" spc="100" dirty="0">
              <a:solidFill>
                <a:schemeClr val="tx1"/>
              </a:solidFill>
              <a:latin typeface="Times New Roman" panose="02020603050405020304" charset="0"/>
              <a:ea typeface="Times New Roman" panose="02020603050405020304" charset="0"/>
            </a:endParaRPr>
          </a:p>
        </p:txBody>
      </p:sp>
      <p:graphicFrame>
        <p:nvGraphicFramePr>
          <p:cNvPr id="4" name="表格 3"/>
          <p:cNvGraphicFramePr/>
          <p:nvPr>
            <p:custDataLst>
              <p:tags r:id="rId3"/>
            </p:custDataLst>
          </p:nvPr>
        </p:nvGraphicFramePr>
        <p:xfrm>
          <a:off x="664845" y="1503680"/>
          <a:ext cx="5572760" cy="2329815"/>
        </p:xfrm>
        <a:graphic>
          <a:graphicData uri="http://schemas.openxmlformats.org/drawingml/2006/table">
            <a:tbl>
              <a:tblPr firstRow="1" lastRow="1" bandRow="1"/>
              <a:tblGrid>
                <a:gridCol w="1640840"/>
                <a:gridCol w="1964055"/>
                <a:gridCol w="1967865"/>
              </a:tblGrid>
              <a:tr h="216535">
                <a:tc>
                  <a:txBody>
                    <a:bodyPr/>
                    <a:lstStyle/>
                    <a:p>
                      <a:pPr marL="0" indent="0" algn="ctr" fontAlgn="auto">
                        <a:buNone/>
                      </a:pPr>
                      <a:r>
                        <a:rPr lang="zh-CN" altLang="en-US" sz="800" b="1" dirty="0">
                          <a:solidFill>
                            <a:srgbClr val="6559ED"/>
                          </a:solidFill>
                          <a:latin typeface="Times New Roman" panose="02020603050405020304" charset="0"/>
                          <a:ea typeface="Times New Roman" panose="02020603050405020304" charset="0"/>
                        </a:rPr>
                        <a:t>No.  </a:t>
                      </a:r>
                      <a:endParaRPr lang="zh-CN" altLang="en-US" sz="800" b="1" dirty="0">
                        <a:solidFill>
                          <a:srgbClr val="6559ED"/>
                        </a:solidFill>
                        <a:latin typeface="Times New Roman" panose="02020603050405020304" charset="0"/>
                        <a:ea typeface="Times New Roman" panose="02020603050405020304" charset="0"/>
                      </a:endParaRPr>
                    </a:p>
                  </a:txBody>
                  <a:tcPr marL="53356" marR="53356" marT="26678" marB="26678" anchor="ctr">
                    <a:lnL w="12700">
                      <a:solidFill>
                        <a:schemeClr val="bg1"/>
                      </a:solidFill>
                      <a:prstDash val="soli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marL="0" indent="0" algn="ctr" fontAlgn="auto">
                        <a:buNone/>
                      </a:pPr>
                      <a:r>
                        <a:rPr lang="zh-CN" altLang="en-US" sz="800" b="1" dirty="0">
                          <a:solidFill>
                            <a:srgbClr val="6559ED"/>
                          </a:solidFill>
                          <a:latin typeface="Times New Roman" panose="02020603050405020304" charset="0"/>
                          <a:ea typeface="Times New Roman" panose="02020603050405020304" charset="0"/>
                          <a:sym typeface="+mn-ea"/>
                        </a:rPr>
                        <a:t>Category Name </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marL="0" indent="0" algn="ctr" fontAlgn="auto">
                        <a:buNone/>
                      </a:pPr>
                      <a:r>
                        <a:rPr lang="zh-CN" altLang="en-US" sz="800" b="1" dirty="0">
                          <a:solidFill>
                            <a:srgbClr val="6559ED"/>
                          </a:solidFill>
                          <a:latin typeface="Times New Roman" panose="02020603050405020304" charset="0"/>
                          <a:ea typeface="Times New Roman" panose="02020603050405020304" charset="0"/>
                          <a:sym typeface="+mn-ea"/>
                        </a:rPr>
                        <a:t> Approximate sales  ($,"w" means "10k")</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a:noFill/>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r>
              <a:tr h="21018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1</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9050" cap="flat" cmpd="sng" algn="ctr">
                      <a:solidFill>
                        <a:srgbClr val="6559ED"/>
                      </a:solidFill>
                      <a:prstDash val="solid"/>
                      <a:round/>
                      <a:headEnd type="none" w="med" len="med"/>
                      <a:tailEnd type="none" w="med" len="me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6000-7000w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2352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2</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Womenswear &amp; Underwear</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4000-5000w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0955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3</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Collections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3000-4000w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0955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4</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Sports &amp; Outdoor</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2000-3000w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0955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5</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2000-3000w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1018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6</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Phones &amp; Electronics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2000-3000w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0828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7</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Fashion Accessories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1000-2000w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1082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8</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Foods &amp; Beverages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1000-2000w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1082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9</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Home Appliances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1000-2000w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1082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10</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Home Supplies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1000-2000w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r>
            </a:tbl>
          </a:graphicData>
        </a:graphic>
      </p:graphicFrame>
      <p:sp>
        <p:nvSpPr>
          <p:cNvPr id="5" name="文本框 4"/>
          <p:cNvSpPr txBox="1"/>
          <p:nvPr>
            <p:custDataLst>
              <p:tags r:id="rId4"/>
            </p:custDataLst>
          </p:nvPr>
        </p:nvSpPr>
        <p:spPr>
          <a:xfrm>
            <a:off x="664537" y="3912670"/>
            <a:ext cx="5616566" cy="264160"/>
          </a:xfrm>
          <a:prstGeom prst="rect">
            <a:avLst/>
          </a:prstGeom>
          <a:noFill/>
        </p:spPr>
        <p:txBody>
          <a:bodyPr wrap="square">
            <a:spAutoFit/>
          </a:bodyPr>
          <a:lstStyle/>
          <a:p>
            <a:pPr algn="ctr">
              <a:lnSpc>
                <a:spcPct val="125000"/>
              </a:lnSpc>
            </a:pPr>
            <a:r>
              <a:rPr sz="900" b="1" spc="100" dirty="0">
                <a:solidFill>
                  <a:schemeClr val="tx1"/>
                </a:solidFill>
                <a:latin typeface="Times New Roman" panose="02020603050405020304" charset="0"/>
                <a:ea typeface="Times New Roman" panose="02020603050405020304" charset="0"/>
              </a:rPr>
              <a:t>Top 10 best-selling categories on the US site in February 2024</a:t>
            </a:r>
            <a:endParaRPr sz="900" b="1" spc="100" dirty="0">
              <a:solidFill>
                <a:schemeClr val="tx1"/>
              </a:solidFill>
              <a:latin typeface="Times New Roman" panose="02020603050405020304" charset="0"/>
              <a:ea typeface="Times New Roman" panose="02020603050405020304" charset="0"/>
            </a:endParaRPr>
          </a:p>
        </p:txBody>
      </p:sp>
      <p:graphicFrame>
        <p:nvGraphicFramePr>
          <p:cNvPr id="13" name="表格 12"/>
          <p:cNvGraphicFramePr/>
          <p:nvPr>
            <p:custDataLst>
              <p:tags r:id="rId5"/>
            </p:custDataLst>
          </p:nvPr>
        </p:nvGraphicFramePr>
        <p:xfrm>
          <a:off x="664845" y="4248785"/>
          <a:ext cx="5572760" cy="2346325"/>
        </p:xfrm>
        <a:graphic>
          <a:graphicData uri="http://schemas.openxmlformats.org/drawingml/2006/table">
            <a:tbl>
              <a:tblPr firstRow="1" lastRow="1" bandRow="1"/>
              <a:tblGrid>
                <a:gridCol w="1640840"/>
                <a:gridCol w="1964055"/>
                <a:gridCol w="1967865"/>
              </a:tblGrid>
              <a:tr h="203200">
                <a:tc>
                  <a:txBody>
                    <a:bodyPr/>
                    <a:lstStyle/>
                    <a:p>
                      <a:pPr marL="0" indent="0" algn="ctr" fontAlgn="auto">
                        <a:buNone/>
                      </a:pPr>
                      <a:r>
                        <a:rPr lang="zh-CN" altLang="en-US" sz="800" b="1" dirty="0">
                          <a:solidFill>
                            <a:srgbClr val="6559ED"/>
                          </a:solidFill>
                          <a:latin typeface="Times New Roman" panose="02020603050405020304" charset="0"/>
                          <a:ea typeface="Times New Roman" panose="02020603050405020304" charset="0"/>
                          <a:sym typeface="+mn-ea"/>
                        </a:rPr>
                        <a:t>No.  </a:t>
                      </a:r>
                      <a:endParaRPr lang="zh-CN" altLang="en-US" sz="800" b="1" dirty="0">
                        <a:solidFill>
                          <a:srgbClr val="6559ED"/>
                        </a:solidFill>
                        <a:latin typeface="Times New Roman" panose="02020603050405020304" charset="0"/>
                        <a:ea typeface="Times New Roman" panose="02020603050405020304" charset="0"/>
                      </a:endParaRPr>
                    </a:p>
                  </a:txBody>
                  <a:tcPr marL="53356" marR="53356" marT="26678" marB="26678" anchor="ctr">
                    <a:lnL w="12700">
                      <a:solidFill>
                        <a:schemeClr val="bg1"/>
                      </a:solidFill>
                      <a:prstDash val="soli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marL="0" indent="0" algn="ctr" fontAlgn="auto">
                        <a:buNone/>
                      </a:pPr>
                      <a:r>
                        <a:rPr lang="zh-CN" altLang="en-US" sz="800" b="1" dirty="0">
                          <a:solidFill>
                            <a:srgbClr val="6559ED"/>
                          </a:solidFill>
                          <a:latin typeface="Times New Roman" panose="02020603050405020304" charset="0"/>
                          <a:ea typeface="Times New Roman" panose="02020603050405020304" charset="0"/>
                          <a:sym typeface="+mn-ea"/>
                        </a:rPr>
                        <a:t>Category Name </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marL="0" indent="0" algn="ctr" fontAlgn="auto">
                        <a:buNone/>
                      </a:pPr>
                      <a:r>
                        <a:rPr lang="zh-CN" altLang="en-US" sz="800" b="1" dirty="0">
                          <a:solidFill>
                            <a:srgbClr val="6559ED"/>
                          </a:solidFill>
                          <a:latin typeface="Times New Roman" panose="02020603050405020304" charset="0"/>
                          <a:ea typeface="Times New Roman" panose="02020603050405020304" charset="0"/>
                          <a:sym typeface="+mn-ea"/>
                        </a:rPr>
                        <a:t> Approximate sales  ($,"w" means "10k")</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a:noFill/>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r>
              <a:tr h="21336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1</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9050" cap="flat" cmpd="sng" algn="ctr">
                      <a:solidFill>
                        <a:srgbClr val="6559ED"/>
                      </a:solidFill>
                      <a:prstDash val="solid"/>
                      <a:round/>
                      <a:headEnd type="none" w="med" len="med"/>
                      <a:tailEnd type="none" w="med" len="me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Personal Care &amp; Beauty</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7000-8000w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2669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2</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Collections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4000-5000w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1272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3</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Womenswear &amp; Underwear</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4000-5000w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1209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4</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Health</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2000-3000w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1272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5</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Phones &amp; Electronics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2000-3000w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1272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6</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Sports &amp; Outdoor</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2000-3000w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1145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7</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Home Supplies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1000-2000w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1399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8</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Fashion Accessories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1000-2000w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1336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9</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Foods &amp; Beverages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1000-2000w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1399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10</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Home Appliances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1000-2000w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r>
            </a:tbl>
          </a:graphicData>
        </a:graphic>
      </p:graphicFrame>
      <p:graphicFrame>
        <p:nvGraphicFramePr>
          <p:cNvPr id="14" name="表格 13"/>
          <p:cNvGraphicFramePr/>
          <p:nvPr>
            <p:custDataLst>
              <p:tags r:id="rId6"/>
            </p:custDataLst>
          </p:nvPr>
        </p:nvGraphicFramePr>
        <p:xfrm>
          <a:off x="664845" y="7025640"/>
          <a:ext cx="5572125" cy="2313305"/>
        </p:xfrm>
        <a:graphic>
          <a:graphicData uri="http://schemas.openxmlformats.org/drawingml/2006/table">
            <a:tbl>
              <a:tblPr firstRow="1" lastRow="1" bandRow="1"/>
              <a:tblGrid>
                <a:gridCol w="1640840"/>
                <a:gridCol w="1964055"/>
                <a:gridCol w="1967230"/>
              </a:tblGrid>
              <a:tr h="200660">
                <a:tc>
                  <a:txBody>
                    <a:bodyPr/>
                    <a:lstStyle/>
                    <a:p>
                      <a:pPr marL="0" indent="0" algn="ctr" fontAlgn="auto">
                        <a:buNone/>
                      </a:pPr>
                      <a:r>
                        <a:rPr lang="zh-CN" altLang="en-US" sz="800" b="1" dirty="0">
                          <a:solidFill>
                            <a:srgbClr val="6559ED"/>
                          </a:solidFill>
                          <a:latin typeface="Times New Roman" panose="02020603050405020304" charset="0"/>
                          <a:ea typeface="Times New Roman" panose="02020603050405020304" charset="0"/>
                          <a:sym typeface="+mn-ea"/>
                        </a:rPr>
                        <a:t>No.  </a:t>
                      </a:r>
                      <a:endParaRPr lang="zh-CN" altLang="en-US" sz="800" b="1" dirty="0">
                        <a:solidFill>
                          <a:srgbClr val="6559ED"/>
                        </a:solidFill>
                        <a:latin typeface="Times New Roman" panose="02020603050405020304" charset="0"/>
                        <a:ea typeface="Times New Roman" panose="02020603050405020304" charset="0"/>
                      </a:endParaRPr>
                    </a:p>
                  </a:txBody>
                  <a:tcPr marL="53356" marR="53356" marT="26678" marB="26678" anchor="ctr">
                    <a:lnL w="12700">
                      <a:solidFill>
                        <a:schemeClr val="bg1"/>
                      </a:solidFill>
                      <a:prstDash val="soli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marL="0" indent="0" algn="ctr" fontAlgn="auto">
                        <a:buNone/>
                      </a:pPr>
                      <a:r>
                        <a:rPr lang="zh-CN" altLang="en-US" sz="800" b="1" dirty="0">
                          <a:solidFill>
                            <a:srgbClr val="6559ED"/>
                          </a:solidFill>
                          <a:latin typeface="Times New Roman" panose="02020603050405020304" charset="0"/>
                          <a:ea typeface="Times New Roman" panose="02020603050405020304" charset="0"/>
                          <a:sym typeface="+mn-ea"/>
                        </a:rPr>
                        <a:t>Category Name </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marL="0" indent="0" algn="ctr" fontAlgn="auto">
                        <a:buNone/>
                      </a:pPr>
                      <a:r>
                        <a:rPr lang="zh-CN" altLang="en-US" sz="800" b="1" dirty="0">
                          <a:solidFill>
                            <a:srgbClr val="6559ED"/>
                          </a:solidFill>
                          <a:latin typeface="Times New Roman" panose="02020603050405020304" charset="0"/>
                          <a:ea typeface="Times New Roman" panose="02020603050405020304" charset="0"/>
                          <a:sym typeface="+mn-ea"/>
                        </a:rPr>
                        <a:t> Approximate sales  ($,"w" means "10k")</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a:noFill/>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r>
              <a:tr h="21018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1</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9050" cap="flat" cmpd="sng" algn="ctr">
                      <a:solidFill>
                        <a:srgbClr val="6559ED"/>
                      </a:solidFill>
                      <a:prstDash val="solid"/>
                      <a:round/>
                      <a:headEnd type="none" w="med" len="med"/>
                      <a:tailEnd type="none" w="med" len="me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Personal Care &amp; Beauty</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8000-9000w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2352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2</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Womenswear &amp; Underwear</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4000-5000w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0955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3</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Collections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3000-4000w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0955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4</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Health</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3000-4000w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0891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5</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indent="0" algn="ctr">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Phones &amp; Electronics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2000-3000w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1018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6</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Sports &amp; Outdoor</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2000-3000w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20828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7</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noFill/>
                  </a:tcPr>
                </a:tc>
                <a:tc>
                  <a:txBody>
                    <a:bodyPr/>
                    <a:lstStyle/>
                    <a:p>
                      <a:pPr indent="0" algn="ctr">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Fashion Accessories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1000-2000w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1082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8</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Home Appliances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1000-2000w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1082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9</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Home Supplies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1000-2000w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1082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10</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indent="0" algn="ctr">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Foods &amp; Beverages</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1000-2000w</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r>
            </a:tbl>
          </a:graphicData>
        </a:graphic>
      </p:graphicFrame>
      <p:sp>
        <p:nvSpPr>
          <p:cNvPr id="15" name="文本框 14"/>
          <p:cNvSpPr txBox="1"/>
          <p:nvPr>
            <p:custDataLst>
              <p:tags r:id="rId7"/>
            </p:custDataLst>
          </p:nvPr>
        </p:nvSpPr>
        <p:spPr>
          <a:xfrm>
            <a:off x="664537" y="6662220"/>
            <a:ext cx="5616566" cy="264160"/>
          </a:xfrm>
          <a:prstGeom prst="rect">
            <a:avLst/>
          </a:prstGeom>
          <a:noFill/>
        </p:spPr>
        <p:txBody>
          <a:bodyPr wrap="square">
            <a:spAutoFit/>
          </a:bodyPr>
          <a:lstStyle/>
          <a:p>
            <a:pPr algn="ctr">
              <a:lnSpc>
                <a:spcPct val="125000"/>
              </a:lnSpc>
            </a:pPr>
            <a:r>
              <a:rPr sz="900" b="1" spc="100" dirty="0">
                <a:solidFill>
                  <a:schemeClr val="tx1"/>
                </a:solidFill>
                <a:latin typeface="Times New Roman" panose="02020603050405020304" charset="0"/>
                <a:ea typeface="Times New Roman" panose="02020603050405020304" charset="0"/>
              </a:rPr>
              <a:t>Top 10 best-selling categories on the US site in March 2024</a:t>
            </a:r>
            <a:endParaRPr sz="900" b="1" spc="100" dirty="0">
              <a:solidFill>
                <a:schemeClr val="tx1"/>
              </a:solidFill>
              <a:latin typeface="Times New Roman" panose="02020603050405020304" charset="0"/>
              <a:ea typeface="Times New Roman" panose="02020603050405020304" charset="0"/>
            </a:endParaRPr>
          </a:p>
        </p:txBody>
      </p:sp>
    </p:spTree>
    <p:custDataLst>
      <p:tags r:id="rId8"/>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629285" y="186055"/>
            <a:ext cx="5624195" cy="1151255"/>
          </a:xfrm>
          <a:prstGeom prst="rect">
            <a:avLst/>
          </a:prstGeom>
          <a:noFill/>
        </p:spPr>
        <p:txBody>
          <a:bodyPr wrap="square">
            <a:noAutofit/>
          </a:bodyPr>
          <a:lstStyle/>
          <a:p>
            <a:pPr algn="just">
              <a:lnSpc>
                <a:spcPct val="125000"/>
              </a:lnSpc>
            </a:pPr>
            <a:r>
              <a:rPr kumimoji="1" sz="1400" b="1" spc="100" dirty="0">
                <a:solidFill>
                  <a:srgbClr val="6559ED"/>
                </a:solidFill>
                <a:latin typeface="Times New Roman" panose="02020603050405020304" charset="0"/>
                <a:ea typeface="Times New Roman" panose="02020603050405020304" charset="0"/>
              </a:rPr>
              <a:t>Eight top local stores</a:t>
            </a:r>
            <a:r>
              <a:rPr kumimoji="1" sz="1400" b="1" spc="100" dirty="0">
                <a:latin typeface="Times New Roman" panose="02020603050405020304" charset="0"/>
                <a:ea typeface="Times New Roman" panose="02020603050405020304" charset="0"/>
              </a:rPr>
              <a:t> have ranked in the GMV Top 20 for three consecutive months, with local stores accounting for over 90% of the top and female consumers dominating.</a:t>
            </a:r>
            <a:endParaRPr kumimoji="1" sz="1400" b="1" spc="100" dirty="0">
              <a:latin typeface="Times New Roman" panose="02020603050405020304" charset="0"/>
              <a:ea typeface="Times New Roman" panose="02020603050405020304" charset="0"/>
            </a:endParaRPr>
          </a:p>
        </p:txBody>
      </p:sp>
      <p:sp>
        <p:nvSpPr>
          <p:cNvPr id="9" name="文本框 8"/>
          <p:cNvSpPr txBox="1"/>
          <p:nvPr>
            <p:custDataLst>
              <p:tags r:id="rId2"/>
            </p:custDataLst>
          </p:nvPr>
        </p:nvSpPr>
        <p:spPr>
          <a:xfrm>
            <a:off x="636597" y="1139625"/>
            <a:ext cx="5616566" cy="2861310"/>
          </a:xfrm>
          <a:prstGeom prst="rect">
            <a:avLst/>
          </a:prstGeom>
          <a:noFill/>
        </p:spPr>
        <p:txBody>
          <a:bodyPr wrap="square">
            <a:spAutoFit/>
          </a:bodyPr>
          <a:lstStyle/>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In the first quarter of 2024, a total of 8 top local stores ranked in the Top 20 of small store GMV for three consecutive months, with a GMV of over 6.5 million dollars in this quarter.</a:t>
            </a: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 </a:t>
            </a: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Among them, the category of personal care and beauty has the highest proportion, with 3 small stores; followed by the health category, with a total of 2 small stores; the categories of sports and outdoor women's clothing, womenswear, and large furniture each account for 1.</a:t>
            </a: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 </a:t>
            </a: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Judging from the categories and product selection of these top small stores, most of them focus on consumer goods for women, which shows that female consumers still dominate the US market.</a:t>
            </a: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 </a:t>
            </a: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Among them, the total GMV of 4 small stores in the first quarter exceeded 10 million US dollars, 2 of which belong to the category of personal care and beauty, mainly selling affordable skin care and cosmetics: GuruNanda and Tart Cosmetics; the other 2 are well-known fast-fashion affordable sports clothing brands going global: Halara (No. 3) and health supplement brand Clean Nutra (No. 4).</a:t>
            </a:r>
            <a:endParaRPr sz="900" spc="100" dirty="0">
              <a:solidFill>
                <a:schemeClr val="tx1">
                  <a:lumMod val="65000"/>
                  <a:lumOff val="35000"/>
                </a:schemeClr>
              </a:solidFill>
              <a:latin typeface="Times New Roman" panose="02020603050405020304" charset="0"/>
              <a:ea typeface="Times New Roman" panose="02020603050405020304" charset="0"/>
            </a:endParaRPr>
          </a:p>
        </p:txBody>
      </p:sp>
      <p:sp>
        <p:nvSpPr>
          <p:cNvPr id="26" name="文本框 25"/>
          <p:cNvSpPr txBox="1"/>
          <p:nvPr>
            <p:custDataLst>
              <p:tags r:id="rId3"/>
            </p:custDataLst>
          </p:nvPr>
        </p:nvSpPr>
        <p:spPr>
          <a:xfrm>
            <a:off x="628968" y="7802105"/>
            <a:ext cx="3430718" cy="198755"/>
          </a:xfrm>
          <a:prstGeom prst="rect">
            <a:avLst/>
          </a:prstGeom>
          <a:noFill/>
        </p:spPr>
        <p:txBody>
          <a:bodyPr wrap="square">
            <a:spAutoFit/>
          </a:bodyPr>
          <a:lstStyle/>
          <a:p>
            <a:r>
              <a:rPr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rPr>
              <a:t>Data source: EchoTik</a:t>
            </a:r>
            <a:endParaRPr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endParaRPr>
          </a:p>
        </p:txBody>
      </p:sp>
      <p:graphicFrame>
        <p:nvGraphicFramePr>
          <p:cNvPr id="10" name="表格 9"/>
          <p:cNvGraphicFramePr/>
          <p:nvPr>
            <p:custDataLst>
              <p:tags r:id="rId4"/>
            </p:custDataLst>
          </p:nvPr>
        </p:nvGraphicFramePr>
        <p:xfrm>
          <a:off x="664845" y="4655820"/>
          <a:ext cx="5572760" cy="2978785"/>
        </p:xfrm>
        <a:graphic>
          <a:graphicData uri="http://schemas.openxmlformats.org/drawingml/2006/table">
            <a:tbl>
              <a:tblPr firstRow="1" lastRow="1" bandRow="1"/>
              <a:tblGrid>
                <a:gridCol w="962025"/>
                <a:gridCol w="1151890"/>
                <a:gridCol w="1151255"/>
                <a:gridCol w="1153795"/>
                <a:gridCol w="1153795"/>
              </a:tblGrid>
              <a:tr h="316230">
                <a:tc>
                  <a:txBody>
                    <a:bodyPr/>
                    <a:lstStyle/>
                    <a:p>
                      <a:pPr marL="0" indent="0" algn="ctr" fontAlgn="auto">
                        <a:buNone/>
                      </a:pPr>
                      <a:r>
                        <a:rPr lang="zh-CN" altLang="en-US" sz="800" b="1" dirty="0">
                          <a:solidFill>
                            <a:srgbClr val="6559ED"/>
                          </a:solidFill>
                          <a:latin typeface="Times New Roman" panose="02020603050405020304" charset="0"/>
                          <a:ea typeface="Times New Roman" panose="02020603050405020304" charset="0"/>
                        </a:rPr>
                        <a:t>No. </a:t>
                      </a:r>
                      <a:endParaRPr lang="zh-CN" altLang="en-US" sz="800" b="1" dirty="0">
                        <a:solidFill>
                          <a:srgbClr val="6559ED"/>
                        </a:solidFill>
                        <a:latin typeface="Times New Roman" panose="02020603050405020304" charset="0"/>
                        <a:ea typeface="Times New Roman" panose="02020603050405020304" charset="0"/>
                      </a:endParaRPr>
                    </a:p>
                  </a:txBody>
                  <a:tcPr marL="53356" marR="53356" marT="26678" marB="26678" anchor="ctr">
                    <a:lnL w="12700">
                      <a:solidFill>
                        <a:schemeClr val="bg1"/>
                      </a:solidFill>
                      <a:prstDash val="soli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rPr>
                        <a:t>Store Name  </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rPr>
                        <a:t>Category Name  </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rPr>
                        <a:t>Store Type</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rPr>
                        <a:t>Approximate sales ($,"w" means "10k")</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a:noFill/>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r>
              <a:tr h="33083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1</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9050" cap="flat" cmpd="sng" algn="ctr">
                      <a:solidFill>
                        <a:srgbClr val="6559ED"/>
                      </a:solidFill>
                      <a:prstDash val="solid"/>
                      <a:round/>
                      <a:headEnd type="none" w="med" len="med"/>
                      <a:tailEnd type="none" w="med" len="me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GuruNanda LLC</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and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en-US" altLang="zh-CN"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Local</a:t>
                      </a:r>
                      <a:endParaRPr lang="en-US" altLang="zh-CN"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1400-1450w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5242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2</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Tarte Cosmetics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and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en-US" altLang="zh-CN" sz="800" b="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en-US" altLang="zh-CN" sz="800" b="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1350-1400w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2893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3</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Halara US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Sports and Outdoor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1250-1300w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3020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4</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Clean Nutra</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1050-1100w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2956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5</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Sweet Furniture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Furniture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900-950w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3147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6</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Zoyava</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850-900w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2702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7</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O QQ</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Womenswear &amp; Underwear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800-850w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3210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8</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The Beachwaver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and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650-700w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bl>
          </a:graphicData>
        </a:graphic>
      </p:graphicFrame>
      <p:sp>
        <p:nvSpPr>
          <p:cNvPr id="17" name="文本框 16"/>
          <p:cNvSpPr txBox="1"/>
          <p:nvPr>
            <p:custDataLst>
              <p:tags r:id="rId5"/>
            </p:custDataLst>
          </p:nvPr>
        </p:nvSpPr>
        <p:spPr>
          <a:xfrm>
            <a:off x="620722" y="4223820"/>
            <a:ext cx="5616566" cy="264160"/>
          </a:xfrm>
          <a:prstGeom prst="rect">
            <a:avLst/>
          </a:prstGeom>
          <a:noFill/>
        </p:spPr>
        <p:txBody>
          <a:bodyPr wrap="square">
            <a:spAutoFit/>
          </a:bodyPr>
          <a:lstStyle/>
          <a:p>
            <a:pPr algn="ctr">
              <a:lnSpc>
                <a:spcPct val="125000"/>
              </a:lnSpc>
            </a:pPr>
            <a:r>
              <a:rPr sz="900" b="1" spc="100" dirty="0">
                <a:solidFill>
                  <a:schemeClr val="tx1"/>
                </a:solidFill>
                <a:latin typeface="Times New Roman" panose="02020603050405020304" charset="0"/>
                <a:ea typeface="Times New Roman" panose="02020603050405020304" charset="0"/>
              </a:rPr>
              <a:t>Shops that ranked continuously from January to March 2024</a:t>
            </a:r>
            <a:r>
              <a:rPr lang="en-US" sz="900" b="1" spc="100" dirty="0">
                <a:solidFill>
                  <a:schemeClr val="tx1"/>
                </a:solidFill>
                <a:latin typeface="Times New Roman" panose="02020603050405020304" charset="0"/>
                <a:ea typeface="Times New Roman" panose="02020603050405020304" charset="0"/>
              </a:rPr>
              <a:t> o</a:t>
            </a:r>
            <a:r>
              <a:rPr sz="900" b="1" spc="100" dirty="0">
                <a:solidFill>
                  <a:schemeClr val="tx1"/>
                </a:solidFill>
                <a:latin typeface="Times New Roman" panose="02020603050405020304" charset="0"/>
                <a:ea typeface="Times New Roman" panose="02020603050405020304" charset="0"/>
              </a:rPr>
              <a:t>n the US </a:t>
            </a:r>
            <a:r>
              <a:rPr lang="en-US" sz="900" b="1" spc="100" dirty="0">
                <a:solidFill>
                  <a:schemeClr val="tx1"/>
                </a:solidFill>
                <a:latin typeface="Times New Roman" panose="02020603050405020304" charset="0"/>
                <a:ea typeface="Times New Roman" panose="02020603050405020304" charset="0"/>
              </a:rPr>
              <a:t>site</a:t>
            </a:r>
            <a:endParaRPr lang="en-US" sz="900" b="1" spc="100" dirty="0">
              <a:solidFill>
                <a:schemeClr val="tx1"/>
              </a:solidFill>
              <a:latin typeface="Times New Roman" panose="02020603050405020304" charset="0"/>
              <a:ea typeface="Times New Roman" panose="02020603050405020304" charset="0"/>
            </a:endParaRPr>
          </a:p>
        </p:txBody>
      </p:sp>
      <p:sp>
        <p:nvSpPr>
          <p:cNvPr id="18" name="文本框 17"/>
          <p:cNvSpPr txBox="1"/>
          <p:nvPr>
            <p:custDataLst>
              <p:tags r:id="rId6"/>
            </p:custDataLst>
          </p:nvPr>
        </p:nvSpPr>
        <p:spPr>
          <a:xfrm>
            <a:off x="621030" y="8080375"/>
            <a:ext cx="5727700" cy="1322070"/>
          </a:xfrm>
          <a:prstGeom prst="rect">
            <a:avLst/>
          </a:prstGeom>
          <a:noFill/>
        </p:spPr>
        <p:txBody>
          <a:bodyPr wrap="square">
            <a:spAutoFit/>
          </a:bodyPr>
          <a:lstStyle/>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In this quarter, the volume of top sellers continued to maintain positive growth with a monthly increase of millions of dollars.</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 </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More than 90% of the top 20 shops are local sellers. In January 2024, 3 fully-managed merchants ranked, mainly in the 15th to 20th places, and the categories were distributed in womenswear and underwear, sports and outdoor, and kitchenware; in February, there were no fully-managed merchants shortlisted; in March, only 1 fully-managed merchant was shortlisted, ranking 19th, mainly selling 3C products. It can be seen that the current US market is still dominated by local sellers.</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p:txBody>
      </p:sp>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664648" y="472123"/>
            <a:ext cx="5624710" cy="706755"/>
          </a:xfrm>
          <a:prstGeom prst="rect">
            <a:avLst/>
          </a:prstGeom>
          <a:noFill/>
        </p:spPr>
        <p:txBody>
          <a:bodyPr wrap="square">
            <a:spAutoFit/>
          </a:bodyPr>
          <a:lstStyle/>
          <a:p>
            <a:pPr algn="just">
              <a:lnSpc>
                <a:spcPct val="125000"/>
              </a:lnSpc>
            </a:pPr>
            <a:r>
              <a:rPr kumimoji="1" sz="1600" b="1" spc="100" dirty="0">
                <a:latin typeface="Times New Roman" panose="02020603050405020304" charset="0"/>
                <a:ea typeface="Times New Roman" panose="02020603050405020304" charset="0"/>
              </a:rPr>
              <a:t>Top 20 best-selling shops on the US site from January to March 2024</a:t>
            </a:r>
            <a:endParaRPr kumimoji="1" sz="1600" b="1" spc="100" dirty="0">
              <a:latin typeface="Times New Roman" panose="02020603050405020304" charset="0"/>
              <a:ea typeface="Times New Roman" panose="02020603050405020304" charset="0"/>
            </a:endParaRPr>
          </a:p>
        </p:txBody>
      </p:sp>
      <p:sp>
        <p:nvSpPr>
          <p:cNvPr id="9" name="文本框 8"/>
          <p:cNvSpPr txBox="1"/>
          <p:nvPr>
            <p:custDataLst>
              <p:tags r:id="rId2"/>
            </p:custDataLst>
          </p:nvPr>
        </p:nvSpPr>
        <p:spPr>
          <a:xfrm>
            <a:off x="664537" y="1300280"/>
            <a:ext cx="5616566" cy="264160"/>
          </a:xfrm>
          <a:prstGeom prst="rect">
            <a:avLst/>
          </a:prstGeom>
          <a:noFill/>
        </p:spPr>
        <p:txBody>
          <a:bodyPr wrap="square">
            <a:spAutoFit/>
          </a:bodyPr>
          <a:lstStyle/>
          <a:p>
            <a:pPr algn="ctr">
              <a:lnSpc>
                <a:spcPct val="125000"/>
              </a:lnSpc>
            </a:pPr>
            <a:r>
              <a:rPr sz="900" b="1" spc="100" dirty="0">
                <a:latin typeface="Times New Roman" panose="02020603050405020304" charset="0"/>
                <a:ea typeface="Times New Roman" panose="02020603050405020304" charset="0"/>
              </a:rPr>
              <a:t>January 2024 best-selling shop list on the US site</a:t>
            </a:r>
            <a:endParaRPr sz="900" b="1" spc="100" dirty="0">
              <a:latin typeface="Times New Roman" panose="02020603050405020304" charset="0"/>
              <a:ea typeface="Times New Roman" panose="02020603050405020304" charset="0"/>
            </a:endParaRPr>
          </a:p>
        </p:txBody>
      </p:sp>
      <p:graphicFrame>
        <p:nvGraphicFramePr>
          <p:cNvPr id="4" name="表格 3"/>
          <p:cNvGraphicFramePr/>
          <p:nvPr>
            <p:custDataLst>
              <p:tags r:id="rId3"/>
            </p:custDataLst>
          </p:nvPr>
        </p:nvGraphicFramePr>
        <p:xfrm>
          <a:off x="664845" y="1685925"/>
          <a:ext cx="5572760" cy="7558405"/>
        </p:xfrm>
        <a:graphic>
          <a:graphicData uri="http://schemas.openxmlformats.org/drawingml/2006/table">
            <a:tbl>
              <a:tblPr firstRow="1" lastRow="1" bandRow="1"/>
              <a:tblGrid>
                <a:gridCol w="962025"/>
                <a:gridCol w="1151890"/>
                <a:gridCol w="1151255"/>
                <a:gridCol w="1153795"/>
                <a:gridCol w="1153795"/>
              </a:tblGrid>
              <a:tr h="336550">
                <a:tc>
                  <a:txBody>
                    <a:bodyPr/>
                    <a:lstStyle/>
                    <a:p>
                      <a:pPr marL="0" indent="0" algn="ctr" fontAlgn="auto">
                        <a:buNone/>
                      </a:pPr>
                      <a:r>
                        <a:rPr lang="zh-CN" altLang="en-US" sz="800" b="1" dirty="0">
                          <a:solidFill>
                            <a:srgbClr val="6559ED"/>
                          </a:solidFill>
                          <a:latin typeface="Times New Roman" panose="02020603050405020304" charset="0"/>
                          <a:ea typeface="Times New Roman" panose="02020603050405020304" charset="0"/>
                        </a:rPr>
                        <a:t>No.</a:t>
                      </a:r>
                      <a:endParaRPr lang="zh-CN" altLang="en-US" sz="800" b="1" dirty="0">
                        <a:solidFill>
                          <a:srgbClr val="6559ED"/>
                        </a:solidFill>
                        <a:latin typeface="Times New Roman" panose="02020603050405020304" charset="0"/>
                        <a:ea typeface="Times New Roman" panose="02020603050405020304" charset="0"/>
                      </a:endParaRPr>
                    </a:p>
                  </a:txBody>
                  <a:tcPr marL="53356" marR="53356" marT="26678" marB="26678" anchor="ctr">
                    <a:lnL w="12700">
                      <a:solidFill>
                        <a:schemeClr val="bg1"/>
                      </a:solidFill>
                      <a:prstDash val="soli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rPr>
                        <a:t>Store Name</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rPr>
                        <a:t>Category Name</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algn="ctr" defTabSz="685800">
                        <a:buClrTx/>
                        <a:buSzTx/>
                        <a:buFontTx/>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rPr>
                        <a:t>Store Type</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rPr>
                        <a:t>Approximate sales ($,"w" means "10k")</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a:noFill/>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r>
              <a:tr h="35242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1</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9050" cap="flat" cmpd="sng" algn="ctr">
                      <a:solidFill>
                        <a:srgbClr val="6559ED"/>
                      </a:solidFill>
                      <a:prstDash val="solid"/>
                      <a:round/>
                      <a:headEnd type="none" w="med" len="med"/>
                      <a:tailEnd type="none" w="med" len="me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Tarte Cosmetics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Local</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450-500w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7528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2</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GuruNanda LLC</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400-450w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5179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3</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Halara US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Sports &amp; Outdoor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400-450w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5179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4</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Clean Nutra</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300-350w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5115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5</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Sweet Furniture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Furniture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300-350w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5369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6</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Zoyava</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250-300w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4861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7</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Homeika US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Home Appliances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250-300w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433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8</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O QQ</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Womenswear &amp; Underwear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250-300w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69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9</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Kiala Nutrition</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200-250w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69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10</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The Beachwaver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200-250w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695">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11</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NcmRyu</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Sports &amp; Outdoor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Fully-Managed</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200-250w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695">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12</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wavytalk</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695">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13</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RYSE Supplements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433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14</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MeokyShop</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Kitchenware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Fully-Managed</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06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15</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Cider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Womenswear &amp; Underwear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50800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16</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Sunny Health &amp; Fitness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Sports &amp; Outdoor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06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17</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LKGR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Womenswear &amp; Underwear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Fully-Managed</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433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18</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The Ballers Bank</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Collections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37185">
                <a:tc>
                  <a:txBody>
                    <a:bodyPr/>
                    <a:lstStyle/>
                    <a:p>
                      <a:pPr algn="ctr" defTabSz="914400"/>
                      <a:r>
                        <a:rPr lang="en-US" sz="800" b="1" dirty="0">
                          <a:latin typeface="Times New Roman" panose="02020603050405020304" charset="0"/>
                          <a:ea typeface="Times New Roman" panose="02020603050405020304" charset="0"/>
                          <a:cs typeface="Source Han Sans CN Regular"/>
                          <a:sym typeface="Source Han Sans CN Regular"/>
                        </a:rPr>
                        <a:t>1</a:t>
                      </a:r>
                      <a:r>
                        <a:rPr sz="800" b="1" dirty="0">
                          <a:latin typeface="Times New Roman" panose="02020603050405020304" charset="0"/>
                          <a:ea typeface="Times New Roman" panose="02020603050405020304" charset="0"/>
                          <a:cs typeface="Source Han Sans CN Regular"/>
                          <a:sym typeface="Source Han Sans CN Regular"/>
                        </a:rPr>
                        <a:t>9</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Ekkovision</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4330">
                <a:tc>
                  <a:txBody>
                    <a:bodyPr/>
                    <a:lstStyle/>
                    <a:p>
                      <a:pPr algn="ctr" defTabSz="914400"/>
                      <a:r>
                        <a:rPr lang="en-US" sz="800" b="1" dirty="0">
                          <a:latin typeface="Times New Roman" panose="02020603050405020304" charset="0"/>
                          <a:ea typeface="Times New Roman" panose="02020603050405020304" charset="0"/>
                          <a:cs typeface="Source Han Sans CN Regular"/>
                          <a:sym typeface="Source Han Sans CN Regular"/>
                        </a:rPr>
                        <a:t>2</a:t>
                      </a:r>
                      <a:r>
                        <a:rPr sz="800" b="1" dirty="0">
                          <a:latin typeface="Times New Roman" panose="02020603050405020304" charset="0"/>
                          <a:ea typeface="Times New Roman" panose="02020603050405020304" charset="0"/>
                          <a:cs typeface="Source Han Sans CN Regular"/>
                          <a:sym typeface="Source Han Sans CN Regular"/>
                        </a:rPr>
                        <a:t>0</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Newegg, Inc.</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Phones &amp; Electronics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r>
            </a:tbl>
          </a:graphicData>
        </a:graphic>
      </p:graphicFrame>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612775" y="472440"/>
            <a:ext cx="5669280" cy="706755"/>
          </a:xfrm>
          <a:prstGeom prst="rect">
            <a:avLst/>
          </a:prstGeom>
          <a:noFill/>
        </p:spPr>
        <p:txBody>
          <a:bodyPr wrap="square">
            <a:spAutoFit/>
          </a:bodyPr>
          <a:lstStyle/>
          <a:p>
            <a:pPr algn="just">
              <a:lnSpc>
                <a:spcPct val="125000"/>
              </a:lnSpc>
            </a:pPr>
            <a:r>
              <a:rPr kumimoji="1" sz="1600" b="1" spc="100" dirty="0">
                <a:latin typeface="Times New Roman" panose="02020603050405020304" charset="0"/>
                <a:ea typeface="Times New Roman" panose="02020603050405020304" charset="0"/>
              </a:rPr>
              <a:t>Top 20 best-selling shops on the US site from January to March 2024</a:t>
            </a:r>
            <a:endParaRPr kumimoji="1" sz="1600" b="1" spc="100" dirty="0">
              <a:latin typeface="Times New Roman" panose="02020603050405020304" charset="0"/>
              <a:ea typeface="Times New Roman" panose="02020603050405020304" charset="0"/>
            </a:endParaRPr>
          </a:p>
        </p:txBody>
      </p:sp>
      <p:sp>
        <p:nvSpPr>
          <p:cNvPr id="9" name="文本框 8"/>
          <p:cNvSpPr txBox="1"/>
          <p:nvPr>
            <p:custDataLst>
              <p:tags r:id="rId2"/>
            </p:custDataLst>
          </p:nvPr>
        </p:nvSpPr>
        <p:spPr>
          <a:xfrm>
            <a:off x="664537" y="1300280"/>
            <a:ext cx="5616566" cy="264160"/>
          </a:xfrm>
          <a:prstGeom prst="rect">
            <a:avLst/>
          </a:prstGeom>
          <a:noFill/>
        </p:spPr>
        <p:txBody>
          <a:bodyPr wrap="square">
            <a:spAutoFit/>
          </a:bodyPr>
          <a:lstStyle/>
          <a:p>
            <a:pPr algn="ctr">
              <a:lnSpc>
                <a:spcPct val="125000"/>
              </a:lnSpc>
            </a:pPr>
            <a:r>
              <a:rPr sz="900" b="1" spc="100" dirty="0">
                <a:latin typeface="Times New Roman" panose="02020603050405020304" charset="0"/>
                <a:ea typeface="Times New Roman" panose="02020603050405020304" charset="0"/>
              </a:rPr>
              <a:t>February 2024 best-selling shop list on the US site</a:t>
            </a:r>
            <a:endParaRPr sz="900" b="1" spc="100" dirty="0">
              <a:latin typeface="Times New Roman" panose="02020603050405020304" charset="0"/>
              <a:ea typeface="Times New Roman" panose="02020603050405020304" charset="0"/>
            </a:endParaRPr>
          </a:p>
        </p:txBody>
      </p:sp>
      <p:graphicFrame>
        <p:nvGraphicFramePr>
          <p:cNvPr id="4" name="表格 3"/>
          <p:cNvGraphicFramePr/>
          <p:nvPr>
            <p:custDataLst>
              <p:tags r:id="rId3"/>
            </p:custDataLst>
          </p:nvPr>
        </p:nvGraphicFramePr>
        <p:xfrm>
          <a:off x="664845" y="1685925"/>
          <a:ext cx="5572760" cy="7577455"/>
        </p:xfrm>
        <a:graphic>
          <a:graphicData uri="http://schemas.openxmlformats.org/drawingml/2006/table">
            <a:tbl>
              <a:tblPr firstRow="1" lastRow="1" bandRow="1"/>
              <a:tblGrid>
                <a:gridCol w="962025"/>
                <a:gridCol w="1151890"/>
                <a:gridCol w="1151255"/>
                <a:gridCol w="1153795"/>
                <a:gridCol w="1153795"/>
              </a:tblGrid>
              <a:tr h="336550">
                <a:tc>
                  <a:txBody>
                    <a:bodyPr/>
                    <a:lstStyle/>
                    <a:p>
                      <a:pPr marL="0" indent="0" algn="ctr" fontAlgn="auto">
                        <a:buNone/>
                      </a:pPr>
                      <a:r>
                        <a:rPr lang="zh-CN" altLang="en-US" sz="800" b="1" dirty="0">
                          <a:solidFill>
                            <a:srgbClr val="6559ED"/>
                          </a:solidFill>
                          <a:latin typeface="Times New Roman" panose="02020603050405020304" charset="0"/>
                          <a:ea typeface="Times New Roman" panose="02020603050405020304" charset="0"/>
                        </a:rPr>
                        <a:t>No.</a:t>
                      </a:r>
                      <a:endParaRPr lang="zh-CN" altLang="en-US" sz="800" b="1" dirty="0">
                        <a:solidFill>
                          <a:srgbClr val="6559ED"/>
                        </a:solidFill>
                        <a:latin typeface="Times New Roman" panose="02020603050405020304" charset="0"/>
                        <a:ea typeface="Times New Roman" panose="02020603050405020304" charset="0"/>
                      </a:endParaRPr>
                    </a:p>
                  </a:txBody>
                  <a:tcPr marL="53356" marR="53356" marT="26678" marB="26678" anchor="ctr">
                    <a:lnL w="12700">
                      <a:solidFill>
                        <a:schemeClr val="bg1"/>
                      </a:solidFill>
                      <a:prstDash val="soli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rPr>
                        <a:t>Store Name</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rPr>
                        <a:t>Category Name</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algn="ctr" defTabSz="685800">
                        <a:buClrTx/>
                        <a:buSzTx/>
                        <a:buFontTx/>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rPr>
                        <a:t>Store Type</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rPr>
                        <a:t>Approximate sales ($,"w" means "10k")</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a:noFill/>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r>
              <a:tr h="35242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1</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9050" cap="flat" cmpd="sng" algn="ctr">
                      <a:solidFill>
                        <a:srgbClr val="6559ED"/>
                      </a:solidFill>
                      <a:prstDash val="solid"/>
                      <a:round/>
                      <a:headEnd type="none" w="med" len="med"/>
                      <a:tailEnd type="none" w="med" len="me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Milamiamor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500-600w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7528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2</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GuruNanda LLC</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500-600w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5179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3</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Halara US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Sports &amp; Outdoor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400-450w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5179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4</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Sweet Furniture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Furniture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350-400w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5115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5</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Clean Nutra</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300-350w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5369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6</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O QQ</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Womenswear &amp; Underwear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250-300w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4861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7</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Zoyava</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250-300w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433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8</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wavytalk</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200-250w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69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9</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Wildplus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200-250w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69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10</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Tarte Cosmetics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200-250w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687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11</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Thinkplus Specialty Store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Phones &amp; Electronics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200-250w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695">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12</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The Beachwaver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200-250w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695">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13</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Prime Bites Protein Brownies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Food &amp; Beverages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433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14</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Micro Ingredients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06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15</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CANVAS BEAUTY BRAND</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50800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16</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Fitnessathome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Sports &amp; Outdoor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06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17</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The Ballers Bank</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Collections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433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18</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Bitvae Oral Care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060">
                <a:tc>
                  <a:txBody>
                    <a:bodyPr/>
                    <a:lstStyle/>
                    <a:p>
                      <a:pPr algn="ctr" defTabSz="914400"/>
                      <a:r>
                        <a:rPr lang="en-US" sz="800" b="1" dirty="0">
                          <a:latin typeface="Times New Roman" panose="02020603050405020304" charset="0"/>
                          <a:ea typeface="Times New Roman" panose="02020603050405020304" charset="0"/>
                          <a:cs typeface="Source Han Sans CN Regular"/>
                          <a:sym typeface="Source Han Sans CN Regular"/>
                        </a:rPr>
                        <a:t>1</a:t>
                      </a:r>
                      <a:r>
                        <a:rPr sz="800" b="1" dirty="0">
                          <a:latin typeface="Times New Roman" panose="02020603050405020304" charset="0"/>
                          <a:ea typeface="Times New Roman" panose="02020603050405020304" charset="0"/>
                          <a:cs typeface="Source Han Sans CN Regular"/>
                          <a:sym typeface="Source Han Sans CN Regular"/>
                        </a:rPr>
                        <a:t>9</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Homeika US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Home Appliances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4330">
                <a:tc>
                  <a:txBody>
                    <a:bodyPr/>
                    <a:lstStyle/>
                    <a:p>
                      <a:pPr algn="ctr" defTabSz="914400"/>
                      <a:r>
                        <a:rPr lang="en-US" sz="800" b="1" dirty="0">
                          <a:latin typeface="Times New Roman" panose="02020603050405020304" charset="0"/>
                          <a:ea typeface="Times New Roman" panose="02020603050405020304" charset="0"/>
                          <a:cs typeface="Source Han Sans CN Regular"/>
                          <a:sym typeface="Source Han Sans CN Regular"/>
                        </a:rPr>
                        <a:t>2</a:t>
                      </a:r>
                      <a:r>
                        <a:rPr sz="800" b="1" dirty="0">
                          <a:latin typeface="Times New Roman" panose="02020603050405020304" charset="0"/>
                          <a:ea typeface="Times New Roman" panose="02020603050405020304" charset="0"/>
                          <a:cs typeface="Source Han Sans CN Regular"/>
                          <a:sym typeface="Source Han Sans CN Regular"/>
                        </a:rPr>
                        <a:t>0</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Kali Rose Boutique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Womenswear &amp; Underwear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r>
            </a:tbl>
          </a:graphicData>
        </a:graphic>
      </p:graphicFrame>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文本框 1" hidden="1"/>
          <p:cNvSpPr txBox="1"/>
          <p:nvPr/>
        </p:nvSpPr>
        <p:spPr>
          <a:xfrm>
            <a:off x="0" y="3024188"/>
            <a:ext cx="0" cy="0"/>
          </a:xfrm>
          <a:prstGeom prst="rect">
            <a:avLst/>
          </a:prstGeom>
          <a:solidFill>
            <a:srgbClr val="FFFFFF"/>
          </a:solidFill>
        </p:spPr>
        <p:txBody>
          <a:bodyPr rtlCol="0" anchor="t"/>
          <a:lstStyle/>
          <a:p>
            <a:pPr algn="l"/>
            <a:endParaRPr lang="en-US" sz="825" dirty="0"/>
          </a:p>
          <a:p>
            <a:pPr>
              <a:buClr>
                <a:srgbClr val="FFFFFF"/>
              </a:buClr>
            </a:pPr>
            <a:r>
              <a:rPr lang="en-US" sz="1350" dirty="0">
                <a:solidFill>
                  <a:srgbClr val="FFFFFF"/>
                </a:solidFill>
              </a:rPr>
              <a:t>E6636BC20180234D78A0072836F0B99032B9B20F173F3B80ADD98B30B1042B0B8B48BC38A16B0B0D22E92508C8465FEBAA0921FA31D08B411BBFC2187F4E2DDA24F399AD1521665714D92A876AF244D1C732EDA876D847DE68F8219A7F644CA8DDD62D9A9E3</a:t>
            </a:r>
            <a:endParaRPr lang="en-US" sz="1350" dirty="0">
              <a:solidFill>
                <a:srgbClr val="FFFFFF"/>
              </a:solidFill>
            </a:endParaRPr>
          </a:p>
        </p:txBody>
      </p:sp>
      <p:grpSp>
        <p:nvGrpSpPr>
          <p:cNvPr id="3" name="组合 2"/>
          <p:cNvGrpSpPr/>
          <p:nvPr/>
        </p:nvGrpSpPr>
        <p:grpSpPr>
          <a:xfrm>
            <a:off x="620722" y="2664490"/>
            <a:ext cx="5795010" cy="1236345"/>
            <a:chOff x="620722" y="2664490"/>
            <a:chExt cx="5795010" cy="1236345"/>
          </a:xfrm>
        </p:grpSpPr>
        <p:sp>
          <p:nvSpPr>
            <p:cNvPr id="18" name="文本框 17"/>
            <p:cNvSpPr txBox="1"/>
            <p:nvPr/>
          </p:nvSpPr>
          <p:spPr>
            <a:xfrm>
              <a:off x="620722" y="2750215"/>
              <a:ext cx="1410950" cy="769441"/>
            </a:xfrm>
            <a:prstGeom prst="rect">
              <a:avLst/>
            </a:prstGeom>
            <a:noFill/>
          </p:spPr>
          <p:txBody>
            <a:bodyPr wrap="square" anchor="ctr">
              <a:spAutoFit/>
            </a:bodyPr>
            <a:lstStyle/>
            <a:p>
              <a:r>
                <a:rPr kumimoji="1" lang="en-US" altLang="zh-CN" sz="4400" b="1" spc="100" dirty="0">
                  <a:solidFill>
                    <a:srgbClr val="6559ED"/>
                  </a:solidFill>
                  <a:latin typeface="Arial" panose="020B0604020202020204" pitchFamily="34" charset="0"/>
                  <a:cs typeface="Arial" panose="020B0604020202020204" pitchFamily="34" charset="0"/>
                </a:rPr>
                <a:t>01</a:t>
              </a:r>
              <a:endParaRPr kumimoji="1" lang="zh-CN" altLang="en-US" sz="4400" b="1" spc="100" dirty="0">
                <a:solidFill>
                  <a:srgbClr val="6559ED"/>
                </a:solidFill>
                <a:latin typeface="Arial" panose="020B0604020202020204" pitchFamily="34" charset="0"/>
                <a:cs typeface="Arial" panose="020B0604020202020204" pitchFamily="34" charset="0"/>
              </a:endParaRPr>
            </a:p>
          </p:txBody>
        </p:sp>
        <p:sp>
          <p:nvSpPr>
            <p:cNvPr id="20" name="文本框 19"/>
            <p:cNvSpPr txBox="1"/>
            <p:nvPr/>
          </p:nvSpPr>
          <p:spPr>
            <a:xfrm>
              <a:off x="1652597" y="2664490"/>
              <a:ext cx="4575810" cy="583565"/>
            </a:xfrm>
            <a:prstGeom prst="rect">
              <a:avLst/>
            </a:prstGeom>
            <a:noFill/>
          </p:spPr>
          <p:txBody>
            <a:bodyPr wrap="square">
              <a:spAutoFit/>
            </a:bodyPr>
            <a:lstStyle/>
            <a:p>
              <a:r>
                <a:rPr kumimoji="1" sz="1600" b="1" spc="100" dirty="0">
                  <a:solidFill>
                    <a:schemeClr val="tx1">
                      <a:lumMod val="75000"/>
                      <a:lumOff val="25000"/>
                    </a:schemeClr>
                  </a:solidFill>
                  <a:latin typeface="Times New Roman" panose="02020603050405020304" charset="0"/>
                  <a:ea typeface="Times New Roman" panose="02020603050405020304" charset="0"/>
                </a:rPr>
                <a:t>Introduction: The Development of TikTok Shop in the US</a:t>
              </a:r>
              <a:endParaRPr kumimoji="1" sz="1600" b="1" spc="100" dirty="0">
                <a:solidFill>
                  <a:schemeClr val="tx1">
                    <a:lumMod val="75000"/>
                    <a:lumOff val="25000"/>
                  </a:schemeClr>
                </a:solidFill>
                <a:latin typeface="Times New Roman" panose="02020603050405020304" charset="0"/>
                <a:ea typeface="Times New Roman" panose="02020603050405020304" charset="0"/>
              </a:endParaRPr>
            </a:p>
          </p:txBody>
        </p:sp>
        <p:sp>
          <p:nvSpPr>
            <p:cNvPr id="22" name="文本框 21"/>
            <p:cNvSpPr txBox="1"/>
            <p:nvPr/>
          </p:nvSpPr>
          <p:spPr>
            <a:xfrm>
              <a:off x="1651962" y="3232815"/>
              <a:ext cx="4763770" cy="668020"/>
            </a:xfrm>
            <a:prstGeom prst="rect">
              <a:avLst/>
            </a:prstGeom>
            <a:noFill/>
          </p:spPr>
          <p:txBody>
            <a:bodyPr wrap="square">
              <a:spAutoFit/>
            </a:bodyPr>
            <a:lstStyle/>
            <a:p>
              <a:pPr indent="0">
                <a:lnSpc>
                  <a:spcPct val="125000"/>
                </a:lnSpc>
                <a:buFont typeface="+mj-lt"/>
                <a:buNone/>
              </a:pPr>
              <a:r>
                <a:rPr kumimoji="1" lang="en-US" sz="1000" spc="100" dirty="0">
                  <a:solidFill>
                    <a:schemeClr val="tx1">
                      <a:lumMod val="65000"/>
                      <a:lumOff val="35000"/>
                    </a:schemeClr>
                  </a:solidFill>
                  <a:latin typeface="Times New Roman" panose="02020603050405020304" charset="0"/>
                  <a:ea typeface="Times New Roman" panose="02020603050405020304" charset="0"/>
                </a:rPr>
                <a:t>1.</a:t>
              </a:r>
              <a:r>
                <a:rPr kumimoji="1" sz="1000" spc="100" dirty="0">
                  <a:solidFill>
                    <a:schemeClr val="tx1">
                      <a:lumMod val="65000"/>
                      <a:lumOff val="35000"/>
                    </a:schemeClr>
                  </a:solidFill>
                  <a:latin typeface="Times New Roman" panose="02020603050405020304" charset="0"/>
                  <a:ea typeface="Times New Roman" panose="02020603050405020304" charset="0"/>
                </a:rPr>
                <a:t>Overview of the E-commerce Development of TikTok Shop in the US</a:t>
              </a:r>
              <a:endParaRPr kumimoji="1" sz="1000" spc="100" dirty="0">
                <a:solidFill>
                  <a:schemeClr val="tx1">
                    <a:lumMod val="65000"/>
                    <a:lumOff val="35000"/>
                  </a:schemeClr>
                </a:solidFill>
                <a:latin typeface="Times New Roman" panose="02020603050405020304" charset="0"/>
                <a:ea typeface="Times New Roman" panose="02020603050405020304" charset="0"/>
              </a:endParaRPr>
            </a:p>
            <a:p>
              <a:pPr indent="0">
                <a:lnSpc>
                  <a:spcPct val="125000"/>
                </a:lnSpc>
                <a:buFont typeface="+mj-lt"/>
                <a:buNone/>
              </a:pPr>
              <a:r>
                <a:rPr kumimoji="1" sz="1000" spc="100" dirty="0">
                  <a:solidFill>
                    <a:schemeClr val="tx1">
                      <a:lumMod val="65000"/>
                      <a:lumOff val="35000"/>
                    </a:schemeClr>
                  </a:solidFill>
                  <a:latin typeface="Times New Roman" panose="02020603050405020304" charset="0"/>
                  <a:ea typeface="Times New Roman" panose="02020603050405020304" charset="0"/>
                </a:rPr>
                <a:t>2.Current Situation of TikTok in the US after the ban prohibition</a:t>
              </a:r>
              <a:endParaRPr kumimoji="1" sz="1000" spc="100" dirty="0">
                <a:solidFill>
                  <a:schemeClr val="tx1">
                    <a:lumMod val="65000"/>
                    <a:lumOff val="35000"/>
                  </a:schemeClr>
                </a:solidFill>
                <a:latin typeface="Times New Roman" panose="02020603050405020304" charset="0"/>
                <a:ea typeface="Times New Roman" panose="02020603050405020304" charset="0"/>
              </a:endParaRPr>
            </a:p>
            <a:p>
              <a:pPr indent="0">
                <a:lnSpc>
                  <a:spcPct val="125000"/>
                </a:lnSpc>
                <a:buFont typeface="+mj-lt"/>
                <a:buNone/>
              </a:pPr>
              <a:r>
                <a:rPr kumimoji="1" sz="1000" spc="100" dirty="0">
                  <a:solidFill>
                    <a:schemeClr val="tx1">
                      <a:lumMod val="65000"/>
                      <a:lumOff val="35000"/>
                    </a:schemeClr>
                  </a:solidFill>
                  <a:latin typeface="Times New Roman" panose="02020603050405020304" charset="0"/>
                  <a:ea typeface="Times New Roman" panose="02020603050405020304" charset="0"/>
                </a:rPr>
                <a:t>3.Data Statistics and Copyright Notice</a:t>
              </a:r>
              <a:endParaRPr kumimoji="1" sz="1000" spc="100" dirty="0">
                <a:solidFill>
                  <a:schemeClr val="tx1">
                    <a:lumMod val="65000"/>
                    <a:lumOff val="35000"/>
                  </a:schemeClr>
                </a:solidFill>
                <a:latin typeface="Times New Roman" panose="02020603050405020304" charset="0"/>
                <a:ea typeface="Times New Roman" panose="02020603050405020304" charset="0"/>
              </a:endParaRPr>
            </a:p>
          </p:txBody>
        </p:sp>
      </p:grpSp>
      <p:sp>
        <p:nvSpPr>
          <p:cNvPr id="4" name="文本框 3"/>
          <p:cNvSpPr txBox="1"/>
          <p:nvPr/>
        </p:nvSpPr>
        <p:spPr>
          <a:xfrm>
            <a:off x="621353" y="1265238"/>
            <a:ext cx="5616575" cy="523220"/>
          </a:xfrm>
          <a:prstGeom prst="rect">
            <a:avLst/>
          </a:prstGeom>
          <a:noFill/>
        </p:spPr>
        <p:txBody>
          <a:bodyPr wrap="square">
            <a:spAutoFit/>
          </a:bodyPr>
          <a:lstStyle/>
          <a:p>
            <a:r>
              <a:rPr kumimoji="1" lang="en-US" altLang="zh-CN" sz="2800" b="1" spc="100" dirty="0">
                <a:solidFill>
                  <a:srgbClr val="6559ED"/>
                </a:solidFill>
                <a:latin typeface="Arial" panose="020B0604020202020204" pitchFamily="34" charset="0"/>
                <a:ea typeface="Times New Roman" panose="02020603050405020304" charset="0"/>
                <a:cs typeface="Arial" panose="020B0604020202020204" pitchFamily="34" charset="0"/>
              </a:rPr>
              <a:t>CONTENTS</a:t>
            </a:r>
            <a:endParaRPr lang="zh-CN" altLang="en-US" sz="2800" b="1" spc="100" dirty="0">
              <a:solidFill>
                <a:srgbClr val="6559ED"/>
              </a:solidFill>
              <a:latin typeface="Arial" panose="020B0604020202020204" pitchFamily="34" charset="0"/>
              <a:ea typeface="Times New Roman" panose="02020603050405020304" charset="0"/>
              <a:cs typeface="Arial" panose="020B0604020202020204" pitchFamily="34" charset="0"/>
            </a:endParaRPr>
          </a:p>
        </p:txBody>
      </p:sp>
      <p:grpSp>
        <p:nvGrpSpPr>
          <p:cNvPr id="5" name="组合 4"/>
          <p:cNvGrpSpPr/>
          <p:nvPr/>
        </p:nvGrpSpPr>
        <p:grpSpPr>
          <a:xfrm>
            <a:off x="620722" y="4239639"/>
            <a:ext cx="5617845" cy="1208389"/>
            <a:chOff x="620722" y="4018897"/>
            <a:chExt cx="5617845" cy="1208389"/>
          </a:xfrm>
        </p:grpSpPr>
        <p:sp>
          <p:nvSpPr>
            <p:cNvPr id="37" name="文本框 36"/>
            <p:cNvSpPr txBox="1"/>
            <p:nvPr/>
          </p:nvSpPr>
          <p:spPr>
            <a:xfrm>
              <a:off x="620722" y="4106527"/>
              <a:ext cx="1410950" cy="769441"/>
            </a:xfrm>
            <a:prstGeom prst="rect">
              <a:avLst/>
            </a:prstGeom>
            <a:noFill/>
          </p:spPr>
          <p:txBody>
            <a:bodyPr wrap="square" anchor="ctr">
              <a:spAutoFit/>
            </a:bodyPr>
            <a:lstStyle/>
            <a:p>
              <a:r>
                <a:rPr kumimoji="1" lang="en-US" altLang="zh-CN" sz="4400" b="1" spc="100" dirty="0">
                  <a:solidFill>
                    <a:srgbClr val="6559ED"/>
                  </a:solidFill>
                  <a:latin typeface="Arial" panose="020B0604020202020204" pitchFamily="34" charset="0"/>
                  <a:cs typeface="Arial" panose="020B0604020202020204" pitchFamily="34" charset="0"/>
                </a:rPr>
                <a:t>02</a:t>
              </a:r>
              <a:endParaRPr kumimoji="1" lang="zh-CN" altLang="en-US" sz="4400" b="1" spc="100" dirty="0">
                <a:solidFill>
                  <a:srgbClr val="6559ED"/>
                </a:solidFill>
                <a:latin typeface="Arial" panose="020B0604020202020204" pitchFamily="34" charset="0"/>
                <a:cs typeface="Arial" panose="020B0604020202020204" pitchFamily="34" charset="0"/>
              </a:endParaRPr>
            </a:p>
          </p:txBody>
        </p:sp>
        <p:sp>
          <p:nvSpPr>
            <p:cNvPr id="38" name="文本框 37"/>
            <p:cNvSpPr txBox="1"/>
            <p:nvPr/>
          </p:nvSpPr>
          <p:spPr>
            <a:xfrm>
              <a:off x="1651962" y="4018897"/>
              <a:ext cx="4550410" cy="583565"/>
            </a:xfrm>
            <a:prstGeom prst="rect">
              <a:avLst/>
            </a:prstGeom>
            <a:noFill/>
          </p:spPr>
          <p:txBody>
            <a:bodyPr wrap="square">
              <a:spAutoFit/>
            </a:bodyPr>
            <a:lstStyle/>
            <a:p>
              <a:r>
                <a:rPr kumimoji="1" sz="1600" b="1" spc="100" dirty="0">
                  <a:solidFill>
                    <a:schemeClr val="tx1">
                      <a:lumMod val="75000"/>
                      <a:lumOff val="25000"/>
                    </a:schemeClr>
                  </a:solidFill>
                  <a:latin typeface="Times New Roman" panose="02020603050405020304" charset="0"/>
                  <a:ea typeface="Times New Roman" panose="02020603050405020304" charset="0"/>
                </a:rPr>
                <a:t>Insights into the Growth of TikTok Shop in the US</a:t>
              </a:r>
              <a:endParaRPr kumimoji="1" sz="1600" b="1" spc="100" dirty="0">
                <a:solidFill>
                  <a:schemeClr val="tx1">
                    <a:lumMod val="75000"/>
                    <a:lumOff val="25000"/>
                  </a:schemeClr>
                </a:solidFill>
                <a:latin typeface="Times New Roman" panose="02020603050405020304" charset="0"/>
                <a:ea typeface="Times New Roman" panose="02020603050405020304" charset="0"/>
              </a:endParaRPr>
            </a:p>
          </p:txBody>
        </p:sp>
        <p:sp>
          <p:nvSpPr>
            <p:cNvPr id="39" name="文本框 38"/>
            <p:cNvSpPr txBox="1"/>
            <p:nvPr/>
          </p:nvSpPr>
          <p:spPr>
            <a:xfrm>
              <a:off x="1653028" y="4559266"/>
              <a:ext cx="4585539" cy="668020"/>
            </a:xfrm>
            <a:prstGeom prst="rect">
              <a:avLst/>
            </a:prstGeom>
            <a:noFill/>
          </p:spPr>
          <p:txBody>
            <a:bodyPr wrap="square">
              <a:spAutoFit/>
            </a:bodyPr>
            <a:lstStyle/>
            <a:p>
              <a:pPr indent="0">
                <a:lnSpc>
                  <a:spcPct val="125000"/>
                </a:lnSpc>
                <a:buFont typeface="+mj-lt"/>
                <a:buNone/>
              </a:pPr>
              <a:r>
                <a:rPr kumimoji="1" sz="1000" spc="100" dirty="0">
                  <a:solidFill>
                    <a:schemeClr val="tx1">
                      <a:lumMod val="65000"/>
                      <a:lumOff val="35000"/>
                    </a:schemeClr>
                  </a:solidFill>
                  <a:latin typeface="Times New Roman" panose="02020603050405020304" charset="0"/>
                  <a:ea typeface="Times New Roman" panose="02020603050405020304" charset="0"/>
                </a:rPr>
                <a:t>1.Overall Trend of TikTok Shop in the US</a:t>
              </a:r>
              <a:endParaRPr kumimoji="1" sz="1000" spc="100" dirty="0">
                <a:solidFill>
                  <a:schemeClr val="tx1">
                    <a:lumMod val="65000"/>
                    <a:lumOff val="35000"/>
                  </a:schemeClr>
                </a:solidFill>
                <a:latin typeface="Times New Roman" panose="02020603050405020304" charset="0"/>
                <a:ea typeface="Times New Roman" panose="02020603050405020304" charset="0"/>
              </a:endParaRPr>
            </a:p>
            <a:p>
              <a:pPr indent="0">
                <a:lnSpc>
                  <a:spcPct val="125000"/>
                </a:lnSpc>
                <a:buFont typeface="+mj-lt"/>
                <a:buNone/>
              </a:pPr>
              <a:r>
                <a:rPr kumimoji="1" sz="1000" spc="100" dirty="0">
                  <a:solidFill>
                    <a:schemeClr val="tx1">
                      <a:lumMod val="65000"/>
                      <a:lumOff val="35000"/>
                    </a:schemeClr>
                  </a:solidFill>
                  <a:latin typeface="Times New Roman" panose="02020603050405020304" charset="0"/>
                  <a:ea typeface="Times New Roman" panose="02020603050405020304" charset="0"/>
                </a:rPr>
                <a:t>2.Shop Composition of TikTok Shop in the US</a:t>
              </a:r>
              <a:endParaRPr kumimoji="1" sz="1000" spc="100" dirty="0">
                <a:solidFill>
                  <a:schemeClr val="tx1">
                    <a:lumMod val="65000"/>
                    <a:lumOff val="35000"/>
                  </a:schemeClr>
                </a:solidFill>
                <a:latin typeface="Times New Roman" panose="02020603050405020304" charset="0"/>
                <a:ea typeface="Times New Roman" panose="02020603050405020304" charset="0"/>
              </a:endParaRPr>
            </a:p>
            <a:p>
              <a:pPr indent="0">
                <a:lnSpc>
                  <a:spcPct val="125000"/>
                </a:lnSpc>
                <a:buFont typeface="+mj-lt"/>
                <a:buNone/>
              </a:pPr>
              <a:r>
                <a:rPr kumimoji="1" sz="1000" spc="100" dirty="0">
                  <a:solidFill>
                    <a:schemeClr val="tx1">
                      <a:lumMod val="65000"/>
                      <a:lumOff val="35000"/>
                    </a:schemeClr>
                  </a:solidFill>
                  <a:latin typeface="Times New Roman" panose="02020603050405020304" charset="0"/>
                  <a:ea typeface="Times New Roman" panose="02020603050405020304" charset="0"/>
                </a:rPr>
                <a:t>3.Category Analysis of TikTok Shop in the US</a:t>
              </a:r>
              <a:endParaRPr kumimoji="1" lang="zh-CN" altLang="en-US" sz="1000" spc="100" dirty="0">
                <a:solidFill>
                  <a:schemeClr val="tx1">
                    <a:lumMod val="65000"/>
                    <a:lumOff val="35000"/>
                  </a:schemeClr>
                </a:solidFill>
                <a:latin typeface="Times New Roman" panose="02020603050405020304" charset="0"/>
                <a:ea typeface="Times New Roman" panose="02020603050405020304" charset="0"/>
              </a:endParaRPr>
            </a:p>
          </p:txBody>
        </p:sp>
      </p:grpSp>
      <p:grpSp>
        <p:nvGrpSpPr>
          <p:cNvPr id="6" name="组合 5"/>
          <p:cNvGrpSpPr/>
          <p:nvPr/>
        </p:nvGrpSpPr>
        <p:grpSpPr>
          <a:xfrm>
            <a:off x="620722" y="5904323"/>
            <a:ext cx="5757545" cy="1253474"/>
            <a:chOff x="620722" y="5777396"/>
            <a:chExt cx="5757545" cy="1253474"/>
          </a:xfrm>
        </p:grpSpPr>
        <p:sp>
          <p:nvSpPr>
            <p:cNvPr id="41" name="文本框 40"/>
            <p:cNvSpPr txBox="1"/>
            <p:nvPr/>
          </p:nvSpPr>
          <p:spPr>
            <a:xfrm>
              <a:off x="620722" y="5777396"/>
              <a:ext cx="1410950" cy="769441"/>
            </a:xfrm>
            <a:prstGeom prst="rect">
              <a:avLst/>
            </a:prstGeom>
            <a:noFill/>
          </p:spPr>
          <p:txBody>
            <a:bodyPr wrap="square" anchor="ctr">
              <a:spAutoFit/>
            </a:bodyPr>
            <a:lstStyle/>
            <a:p>
              <a:r>
                <a:rPr kumimoji="1" lang="en-US" altLang="zh-CN" sz="4400" b="1" spc="100" dirty="0">
                  <a:solidFill>
                    <a:srgbClr val="6559ED"/>
                  </a:solidFill>
                  <a:latin typeface="Arial" panose="020B0604020202020204" pitchFamily="34" charset="0"/>
                  <a:cs typeface="Arial" panose="020B0604020202020204" pitchFamily="34" charset="0"/>
                </a:rPr>
                <a:t>03</a:t>
              </a:r>
              <a:endParaRPr kumimoji="1" lang="zh-CN" altLang="en-US" sz="4400" b="1" spc="100" dirty="0">
                <a:solidFill>
                  <a:srgbClr val="6559ED"/>
                </a:solidFill>
                <a:latin typeface="Arial" panose="020B0604020202020204" pitchFamily="34" charset="0"/>
                <a:cs typeface="Arial" panose="020B0604020202020204" pitchFamily="34" charset="0"/>
              </a:endParaRPr>
            </a:p>
          </p:txBody>
        </p:sp>
        <p:sp>
          <p:nvSpPr>
            <p:cNvPr id="42" name="文本框 41"/>
            <p:cNvSpPr txBox="1"/>
            <p:nvPr/>
          </p:nvSpPr>
          <p:spPr>
            <a:xfrm>
              <a:off x="1651327" y="5777396"/>
              <a:ext cx="4726940" cy="583565"/>
            </a:xfrm>
            <a:prstGeom prst="rect">
              <a:avLst/>
            </a:prstGeom>
            <a:noFill/>
          </p:spPr>
          <p:txBody>
            <a:bodyPr wrap="square">
              <a:spAutoFit/>
            </a:bodyPr>
            <a:lstStyle/>
            <a:p>
              <a:r>
                <a:rPr kumimoji="1" sz="1600" b="1" spc="100" dirty="0">
                  <a:solidFill>
                    <a:schemeClr val="tx1">
                      <a:lumMod val="75000"/>
                      <a:lumOff val="25000"/>
                    </a:schemeClr>
                  </a:solidFill>
                  <a:latin typeface="Times New Roman" panose="02020603050405020304" charset="0"/>
                  <a:ea typeface="Times New Roman" panose="02020603050405020304" charset="0"/>
                </a:rPr>
                <a:t>Excellent Marketing Cases of TikTok Shop in the US</a:t>
              </a:r>
              <a:endParaRPr kumimoji="1" sz="1600" b="1" spc="100" dirty="0">
                <a:solidFill>
                  <a:schemeClr val="tx1">
                    <a:lumMod val="75000"/>
                    <a:lumOff val="25000"/>
                  </a:schemeClr>
                </a:solidFill>
                <a:latin typeface="Times New Roman" panose="02020603050405020304" charset="0"/>
                <a:ea typeface="Times New Roman" panose="02020603050405020304" charset="0"/>
              </a:endParaRPr>
            </a:p>
          </p:txBody>
        </p:sp>
        <p:sp>
          <p:nvSpPr>
            <p:cNvPr id="43" name="文本框 42"/>
            <p:cNvSpPr txBox="1"/>
            <p:nvPr/>
          </p:nvSpPr>
          <p:spPr>
            <a:xfrm>
              <a:off x="1651758" y="6362850"/>
              <a:ext cx="4585539" cy="668020"/>
            </a:xfrm>
            <a:prstGeom prst="rect">
              <a:avLst/>
            </a:prstGeom>
            <a:noFill/>
          </p:spPr>
          <p:txBody>
            <a:bodyPr wrap="square">
              <a:spAutoFit/>
            </a:bodyPr>
            <a:lstStyle/>
            <a:p>
              <a:pPr indent="0">
                <a:lnSpc>
                  <a:spcPct val="125000"/>
                </a:lnSpc>
                <a:buFont typeface="+mj-lt"/>
                <a:buNone/>
              </a:pPr>
              <a:r>
                <a:rPr kumimoji="1" sz="1000" spc="100" dirty="0">
                  <a:solidFill>
                    <a:schemeClr val="tx1">
                      <a:lumMod val="65000"/>
                      <a:lumOff val="35000"/>
                    </a:schemeClr>
                  </a:solidFill>
                  <a:latin typeface="Times New Roman" panose="02020603050405020304" charset="0"/>
                  <a:ea typeface="Times New Roman" panose="02020603050405020304" charset="0"/>
                  <a:sym typeface="+mn-ea"/>
                </a:rPr>
                <a:t>1.Category List of TikTok Shop in the US (Q1 2024)</a:t>
              </a:r>
              <a:endParaRPr kumimoji="1" sz="1000" spc="100" dirty="0">
                <a:solidFill>
                  <a:schemeClr val="tx1">
                    <a:lumMod val="65000"/>
                    <a:lumOff val="35000"/>
                  </a:schemeClr>
                </a:solidFill>
                <a:latin typeface="Times New Roman" panose="02020603050405020304" charset="0"/>
                <a:ea typeface="Times New Roman" panose="02020603050405020304" charset="0"/>
                <a:sym typeface="+mn-ea"/>
              </a:endParaRPr>
            </a:p>
            <a:p>
              <a:pPr indent="0">
                <a:lnSpc>
                  <a:spcPct val="125000"/>
                </a:lnSpc>
                <a:buFont typeface="+mj-lt"/>
                <a:buNone/>
              </a:pPr>
              <a:r>
                <a:rPr kumimoji="1" sz="1000" spc="100" dirty="0">
                  <a:solidFill>
                    <a:schemeClr val="tx1">
                      <a:lumMod val="65000"/>
                      <a:lumOff val="35000"/>
                    </a:schemeClr>
                  </a:solidFill>
                  <a:latin typeface="Times New Roman" panose="02020603050405020304" charset="0"/>
                  <a:ea typeface="Times New Roman" panose="02020603050405020304" charset="0"/>
                  <a:sym typeface="+mn-ea"/>
                </a:rPr>
                <a:t>2.Shop List of TikTok Shop in the US (Q1 2024)</a:t>
              </a:r>
              <a:endParaRPr kumimoji="1" sz="1000" spc="100" dirty="0">
                <a:solidFill>
                  <a:schemeClr val="tx1">
                    <a:lumMod val="65000"/>
                    <a:lumOff val="35000"/>
                  </a:schemeClr>
                </a:solidFill>
                <a:latin typeface="Times New Roman" panose="02020603050405020304" charset="0"/>
                <a:ea typeface="Times New Roman" panose="02020603050405020304" charset="0"/>
                <a:sym typeface="+mn-ea"/>
              </a:endParaRPr>
            </a:p>
            <a:p>
              <a:pPr indent="0">
                <a:lnSpc>
                  <a:spcPct val="125000"/>
                </a:lnSpc>
                <a:buFont typeface="+mj-lt"/>
                <a:buNone/>
              </a:pPr>
              <a:r>
                <a:rPr kumimoji="1" sz="1000" spc="100" dirty="0">
                  <a:solidFill>
                    <a:schemeClr val="tx1">
                      <a:lumMod val="65000"/>
                      <a:lumOff val="35000"/>
                    </a:schemeClr>
                  </a:solidFill>
                  <a:latin typeface="Times New Roman" panose="02020603050405020304" charset="0"/>
                  <a:ea typeface="Times New Roman" panose="02020603050405020304" charset="0"/>
                  <a:sym typeface="+mn-ea"/>
                </a:rPr>
                <a:t>3.Case Analysis of TikTok Shop in the US</a:t>
              </a:r>
              <a:endParaRPr kumimoji="1" sz="1000" spc="100" dirty="0">
                <a:solidFill>
                  <a:schemeClr val="tx1">
                    <a:lumMod val="65000"/>
                    <a:lumOff val="35000"/>
                  </a:schemeClr>
                </a:solidFill>
                <a:latin typeface="Times New Roman" panose="02020603050405020304" charset="0"/>
                <a:ea typeface="Times New Roman" panose="02020603050405020304" charset="0"/>
                <a:sym typeface="+mn-ea"/>
              </a:endParaRPr>
            </a:p>
          </p:txBody>
        </p:sp>
      </p:grpSp>
      <p:grpSp>
        <p:nvGrpSpPr>
          <p:cNvPr id="7" name="组合 6"/>
          <p:cNvGrpSpPr/>
          <p:nvPr/>
        </p:nvGrpSpPr>
        <p:grpSpPr>
          <a:xfrm>
            <a:off x="620722" y="7377238"/>
            <a:ext cx="5758815" cy="1062339"/>
            <a:chOff x="620722" y="7377238"/>
            <a:chExt cx="5758815" cy="1062339"/>
          </a:xfrm>
        </p:grpSpPr>
        <p:sp>
          <p:nvSpPr>
            <p:cNvPr id="45" name="文本框 44"/>
            <p:cNvSpPr txBox="1"/>
            <p:nvPr/>
          </p:nvSpPr>
          <p:spPr>
            <a:xfrm>
              <a:off x="620722" y="7481378"/>
              <a:ext cx="1410950" cy="769441"/>
            </a:xfrm>
            <a:prstGeom prst="rect">
              <a:avLst/>
            </a:prstGeom>
            <a:noFill/>
          </p:spPr>
          <p:txBody>
            <a:bodyPr wrap="square" anchor="ctr">
              <a:spAutoFit/>
            </a:bodyPr>
            <a:lstStyle/>
            <a:p>
              <a:r>
                <a:rPr kumimoji="1" lang="en-US" altLang="zh-CN" sz="4400" b="1" spc="100" dirty="0">
                  <a:solidFill>
                    <a:srgbClr val="6559ED"/>
                  </a:solidFill>
                  <a:latin typeface="Arial" panose="020B0604020202020204" pitchFamily="34" charset="0"/>
                  <a:cs typeface="Arial" panose="020B0604020202020204" pitchFamily="34" charset="0"/>
                </a:rPr>
                <a:t>04</a:t>
              </a:r>
              <a:endParaRPr kumimoji="1" lang="zh-CN" altLang="en-US" sz="4400" b="1" spc="100" dirty="0">
                <a:solidFill>
                  <a:srgbClr val="6559ED"/>
                </a:solidFill>
                <a:latin typeface="Arial" panose="020B0604020202020204" pitchFamily="34" charset="0"/>
                <a:cs typeface="Arial" panose="020B0604020202020204" pitchFamily="34" charset="0"/>
              </a:endParaRPr>
            </a:p>
          </p:txBody>
        </p:sp>
        <p:sp>
          <p:nvSpPr>
            <p:cNvPr id="46" name="文本框 45"/>
            <p:cNvSpPr txBox="1"/>
            <p:nvPr/>
          </p:nvSpPr>
          <p:spPr>
            <a:xfrm>
              <a:off x="1652597" y="7377238"/>
              <a:ext cx="4726940" cy="583565"/>
            </a:xfrm>
            <a:prstGeom prst="rect">
              <a:avLst/>
            </a:prstGeom>
            <a:noFill/>
          </p:spPr>
          <p:txBody>
            <a:bodyPr wrap="square">
              <a:spAutoFit/>
            </a:bodyPr>
            <a:lstStyle/>
            <a:p>
              <a:r>
                <a:rPr kumimoji="1" sz="1600" b="1" spc="100" dirty="0">
                  <a:solidFill>
                    <a:schemeClr val="tx1">
                      <a:lumMod val="75000"/>
                      <a:lumOff val="25000"/>
                    </a:schemeClr>
                  </a:solidFill>
                  <a:latin typeface="Times New Roman" panose="02020603050405020304" charset="0"/>
                  <a:ea typeface="Times New Roman" panose="02020603050405020304" charset="0"/>
                </a:rPr>
                <a:t>Summary: Opportunities and Challenges of TikTok Shop in the US</a:t>
              </a:r>
              <a:endParaRPr kumimoji="1" sz="1600" b="1" spc="100" dirty="0">
                <a:solidFill>
                  <a:schemeClr val="tx1">
                    <a:lumMod val="75000"/>
                    <a:lumOff val="25000"/>
                  </a:schemeClr>
                </a:solidFill>
                <a:latin typeface="Times New Roman" panose="02020603050405020304" charset="0"/>
                <a:ea typeface="Times New Roman" panose="02020603050405020304" charset="0"/>
              </a:endParaRPr>
            </a:p>
          </p:txBody>
        </p:sp>
        <p:sp>
          <p:nvSpPr>
            <p:cNvPr id="48" name="文本框 47"/>
            <p:cNvSpPr txBox="1"/>
            <p:nvPr/>
          </p:nvSpPr>
          <p:spPr>
            <a:xfrm>
              <a:off x="1651758" y="7963962"/>
              <a:ext cx="4585539" cy="475615"/>
            </a:xfrm>
            <a:prstGeom prst="rect">
              <a:avLst/>
            </a:prstGeom>
            <a:noFill/>
          </p:spPr>
          <p:txBody>
            <a:bodyPr wrap="square">
              <a:spAutoFit/>
            </a:bodyPr>
            <a:lstStyle/>
            <a:p>
              <a:pPr indent="0">
                <a:lnSpc>
                  <a:spcPct val="125000"/>
                </a:lnSpc>
                <a:buFont typeface="+mj-lt"/>
                <a:buNone/>
              </a:pPr>
              <a:r>
                <a:rPr kumimoji="1" sz="1000" spc="100" dirty="0">
                  <a:solidFill>
                    <a:schemeClr val="tx1">
                      <a:lumMod val="65000"/>
                      <a:lumOff val="35000"/>
                    </a:schemeClr>
                  </a:solidFill>
                  <a:latin typeface="Times New Roman" panose="02020603050405020304" charset="0"/>
                  <a:ea typeface="Times New Roman" panose="02020603050405020304" charset="0"/>
                  <a:sym typeface="+mn-ea"/>
                </a:rPr>
                <a:t>1.Future Trend Prediction of TikTok Shop in the US</a:t>
              </a:r>
              <a:endParaRPr kumimoji="1" sz="1000" spc="100" dirty="0">
                <a:solidFill>
                  <a:schemeClr val="tx1">
                    <a:lumMod val="65000"/>
                    <a:lumOff val="35000"/>
                  </a:schemeClr>
                </a:solidFill>
                <a:latin typeface="Times New Roman" panose="02020603050405020304" charset="0"/>
                <a:ea typeface="Times New Roman" panose="02020603050405020304" charset="0"/>
                <a:sym typeface="+mn-ea"/>
              </a:endParaRPr>
            </a:p>
            <a:p>
              <a:pPr indent="0">
                <a:lnSpc>
                  <a:spcPct val="125000"/>
                </a:lnSpc>
                <a:buFont typeface="+mj-lt"/>
                <a:buNone/>
              </a:pPr>
              <a:r>
                <a:rPr kumimoji="1" sz="1000" spc="100" dirty="0">
                  <a:solidFill>
                    <a:schemeClr val="tx1">
                      <a:lumMod val="65000"/>
                      <a:lumOff val="35000"/>
                    </a:schemeClr>
                  </a:solidFill>
                  <a:latin typeface="Times New Roman" panose="02020603050405020304" charset="0"/>
                  <a:ea typeface="Times New Roman" panose="02020603050405020304" charset="0"/>
                  <a:sym typeface="+mn-ea"/>
                </a:rPr>
                <a:t>2.Challenges Faced by TikTok Shop in the US</a:t>
              </a:r>
              <a:endParaRPr kumimoji="1" sz="1000" spc="100" dirty="0">
                <a:solidFill>
                  <a:schemeClr val="tx1">
                    <a:lumMod val="65000"/>
                    <a:lumOff val="35000"/>
                  </a:schemeClr>
                </a:solidFill>
                <a:latin typeface="Times New Roman" panose="02020603050405020304" charset="0"/>
                <a:ea typeface="Times New Roman" panose="02020603050405020304" charset="0"/>
                <a:sym typeface="+mn-ea"/>
              </a:endParaRPr>
            </a:p>
          </p:txBody>
        </p:sp>
      </p:grpSp>
      <p:grpSp>
        <p:nvGrpSpPr>
          <p:cNvPr id="2" name="组合 1"/>
          <p:cNvGrpSpPr/>
          <p:nvPr/>
        </p:nvGrpSpPr>
        <p:grpSpPr>
          <a:xfrm>
            <a:off x="5583000" y="673853"/>
            <a:ext cx="1277975" cy="2952785"/>
            <a:chOff x="5583000" y="673853"/>
            <a:chExt cx="1277975" cy="2952785"/>
          </a:xfrm>
        </p:grpSpPr>
        <p:pic>
          <p:nvPicPr>
            <p:cNvPr id="82" name="图片 81"/>
            <p:cNvPicPr>
              <a:picLocks noChangeAspect="1"/>
            </p:cNvPicPr>
            <p:nvPr/>
          </p:nvPicPr>
          <p:blipFill>
            <a:blip r:embed="rId1"/>
            <a:stretch>
              <a:fillRect/>
            </a:stretch>
          </p:blipFill>
          <p:spPr>
            <a:xfrm>
              <a:off x="6238116" y="1300332"/>
              <a:ext cx="621405" cy="1194814"/>
            </a:xfrm>
            <a:prstGeom prst="rect">
              <a:avLst/>
            </a:prstGeom>
          </p:spPr>
        </p:pic>
        <p:sp>
          <p:nvSpPr>
            <p:cNvPr id="44" name="object 94"/>
            <p:cNvSpPr/>
            <p:nvPr/>
          </p:nvSpPr>
          <p:spPr>
            <a:xfrm>
              <a:off x="5583000" y="1532115"/>
              <a:ext cx="36195" cy="569595"/>
            </a:xfrm>
            <a:custGeom>
              <a:avLst/>
              <a:gdLst/>
              <a:ahLst/>
              <a:cxnLst/>
              <a:rect l="l" t="t" r="r" b="b"/>
              <a:pathLst>
                <a:path w="36195" h="569594">
                  <a:moveTo>
                    <a:pt x="35775" y="0"/>
                  </a:moveTo>
                  <a:lnTo>
                    <a:pt x="24295" y="49301"/>
                  </a:lnTo>
                  <a:lnTo>
                    <a:pt x="14973" y="99390"/>
                  </a:lnTo>
                  <a:lnTo>
                    <a:pt x="7848" y="150215"/>
                  </a:lnTo>
                  <a:lnTo>
                    <a:pt x="2984" y="201739"/>
                  </a:lnTo>
                  <a:lnTo>
                    <a:pt x="431" y="253885"/>
                  </a:lnTo>
                  <a:lnTo>
                    <a:pt x="0" y="284784"/>
                  </a:lnTo>
                  <a:lnTo>
                    <a:pt x="241" y="307987"/>
                  </a:lnTo>
                  <a:lnTo>
                    <a:pt x="431" y="315683"/>
                  </a:lnTo>
                  <a:lnTo>
                    <a:pt x="2984" y="367842"/>
                  </a:lnTo>
                  <a:lnTo>
                    <a:pt x="7848" y="419366"/>
                  </a:lnTo>
                  <a:lnTo>
                    <a:pt x="14973" y="470192"/>
                  </a:lnTo>
                  <a:lnTo>
                    <a:pt x="24295" y="520280"/>
                  </a:lnTo>
                  <a:lnTo>
                    <a:pt x="35775" y="569582"/>
                  </a:lnTo>
                  <a:lnTo>
                    <a:pt x="35775" y="0"/>
                  </a:lnTo>
                  <a:close/>
                </a:path>
              </a:pathLst>
            </a:custGeom>
            <a:solidFill>
              <a:srgbClr val="A39AFA">
                <a:alpha val="20000"/>
              </a:srgbClr>
            </a:solidFill>
          </p:spPr>
          <p:txBody>
            <a:bodyPr wrap="square" lIns="0" tIns="0" rIns="0" bIns="0" rtlCol="0"/>
            <a:lstStyle/>
            <a:p>
              <a:endParaRPr spc="100"/>
            </a:p>
          </p:txBody>
        </p:sp>
        <p:sp>
          <p:nvSpPr>
            <p:cNvPr id="49" name="object 95"/>
            <p:cNvSpPr/>
            <p:nvPr/>
          </p:nvSpPr>
          <p:spPr>
            <a:xfrm>
              <a:off x="5671912" y="1298098"/>
              <a:ext cx="35560" cy="1038225"/>
            </a:xfrm>
            <a:custGeom>
              <a:avLst/>
              <a:gdLst/>
              <a:ahLst/>
              <a:cxnLst/>
              <a:rect l="l" t="t" r="r" b="b"/>
              <a:pathLst>
                <a:path w="35559" h="1038225">
                  <a:moveTo>
                    <a:pt x="35344" y="0"/>
                  </a:moveTo>
                  <a:lnTo>
                    <a:pt x="26003" y="18737"/>
                  </a:lnTo>
                  <a:lnTo>
                    <a:pt x="16995" y="37668"/>
                  </a:lnTo>
                  <a:lnTo>
                    <a:pt x="8326" y="56789"/>
                  </a:lnTo>
                  <a:lnTo>
                    <a:pt x="0" y="76098"/>
                  </a:lnTo>
                  <a:lnTo>
                    <a:pt x="0" y="961504"/>
                  </a:lnTo>
                  <a:lnTo>
                    <a:pt x="8326" y="980813"/>
                  </a:lnTo>
                  <a:lnTo>
                    <a:pt x="16995" y="999934"/>
                  </a:lnTo>
                  <a:lnTo>
                    <a:pt x="26003" y="1018865"/>
                  </a:lnTo>
                  <a:lnTo>
                    <a:pt x="35344" y="1037602"/>
                  </a:lnTo>
                  <a:lnTo>
                    <a:pt x="35344" y="0"/>
                  </a:lnTo>
                  <a:close/>
                </a:path>
              </a:pathLst>
            </a:custGeom>
            <a:solidFill>
              <a:srgbClr val="A39AFA">
                <a:alpha val="20000"/>
              </a:srgbClr>
            </a:solidFill>
          </p:spPr>
          <p:txBody>
            <a:bodyPr wrap="square" lIns="0" tIns="0" rIns="0" bIns="0" rtlCol="0"/>
            <a:lstStyle/>
            <a:p>
              <a:endParaRPr spc="100"/>
            </a:p>
          </p:txBody>
        </p:sp>
        <p:sp>
          <p:nvSpPr>
            <p:cNvPr id="50" name="object 96"/>
            <p:cNvSpPr/>
            <p:nvPr/>
          </p:nvSpPr>
          <p:spPr>
            <a:xfrm>
              <a:off x="5760398" y="1152627"/>
              <a:ext cx="35560" cy="1329055"/>
            </a:xfrm>
            <a:custGeom>
              <a:avLst/>
              <a:gdLst/>
              <a:ahLst/>
              <a:cxnLst/>
              <a:rect l="l" t="t" r="r" b="b"/>
              <a:pathLst>
                <a:path w="35559" h="1329055">
                  <a:moveTo>
                    <a:pt x="35344" y="0"/>
                  </a:moveTo>
                  <a:lnTo>
                    <a:pt x="17319" y="25968"/>
                  </a:lnTo>
                  <a:lnTo>
                    <a:pt x="0" y="52451"/>
                  </a:lnTo>
                  <a:lnTo>
                    <a:pt x="0" y="1276108"/>
                  </a:lnTo>
                  <a:lnTo>
                    <a:pt x="17319" y="1302580"/>
                  </a:lnTo>
                  <a:lnTo>
                    <a:pt x="35344" y="1328547"/>
                  </a:lnTo>
                  <a:lnTo>
                    <a:pt x="35344" y="0"/>
                  </a:lnTo>
                  <a:close/>
                </a:path>
              </a:pathLst>
            </a:custGeom>
            <a:solidFill>
              <a:srgbClr val="A39AFA">
                <a:alpha val="20000"/>
              </a:srgbClr>
            </a:solidFill>
          </p:spPr>
          <p:txBody>
            <a:bodyPr wrap="square" lIns="0" tIns="0" rIns="0" bIns="0" rtlCol="0"/>
            <a:lstStyle/>
            <a:p>
              <a:endParaRPr spc="100"/>
            </a:p>
          </p:txBody>
        </p:sp>
        <p:sp>
          <p:nvSpPr>
            <p:cNvPr id="51" name="object 97"/>
            <p:cNvSpPr/>
            <p:nvPr/>
          </p:nvSpPr>
          <p:spPr>
            <a:xfrm>
              <a:off x="5848888" y="1043701"/>
              <a:ext cx="35560" cy="1546860"/>
            </a:xfrm>
            <a:custGeom>
              <a:avLst/>
              <a:gdLst/>
              <a:ahLst/>
              <a:cxnLst/>
              <a:rect l="l" t="t" r="r" b="b"/>
              <a:pathLst>
                <a:path w="35559" h="1546860">
                  <a:moveTo>
                    <a:pt x="35344" y="0"/>
                  </a:moveTo>
                  <a:lnTo>
                    <a:pt x="17438" y="19951"/>
                  </a:lnTo>
                  <a:lnTo>
                    <a:pt x="0" y="40322"/>
                  </a:lnTo>
                  <a:lnTo>
                    <a:pt x="0" y="1506080"/>
                  </a:lnTo>
                  <a:lnTo>
                    <a:pt x="17438" y="1526446"/>
                  </a:lnTo>
                  <a:lnTo>
                    <a:pt x="35344" y="1546402"/>
                  </a:lnTo>
                  <a:lnTo>
                    <a:pt x="35344" y="0"/>
                  </a:lnTo>
                  <a:close/>
                </a:path>
              </a:pathLst>
            </a:custGeom>
            <a:solidFill>
              <a:srgbClr val="A39AFA">
                <a:alpha val="20000"/>
              </a:srgbClr>
            </a:solidFill>
          </p:spPr>
          <p:txBody>
            <a:bodyPr wrap="square" lIns="0" tIns="0" rIns="0" bIns="0" rtlCol="0"/>
            <a:lstStyle/>
            <a:p>
              <a:endParaRPr spc="100"/>
            </a:p>
          </p:txBody>
        </p:sp>
        <p:sp>
          <p:nvSpPr>
            <p:cNvPr id="52" name="object 98"/>
            <p:cNvSpPr/>
            <p:nvPr/>
          </p:nvSpPr>
          <p:spPr>
            <a:xfrm>
              <a:off x="5937372" y="957248"/>
              <a:ext cx="35560" cy="1719580"/>
            </a:xfrm>
            <a:custGeom>
              <a:avLst/>
              <a:gdLst/>
              <a:ahLst/>
              <a:cxnLst/>
              <a:rect l="l" t="t" r="r" b="b"/>
              <a:pathLst>
                <a:path w="35559" h="1719580">
                  <a:moveTo>
                    <a:pt x="35344" y="0"/>
                  </a:moveTo>
                  <a:lnTo>
                    <a:pt x="8701" y="24035"/>
                  </a:lnTo>
                  <a:lnTo>
                    <a:pt x="0" y="32232"/>
                  </a:lnTo>
                  <a:lnTo>
                    <a:pt x="0" y="1687068"/>
                  </a:lnTo>
                  <a:lnTo>
                    <a:pt x="17500" y="1703376"/>
                  </a:lnTo>
                  <a:lnTo>
                    <a:pt x="35344" y="1719313"/>
                  </a:lnTo>
                  <a:lnTo>
                    <a:pt x="35344" y="0"/>
                  </a:lnTo>
                  <a:close/>
                </a:path>
              </a:pathLst>
            </a:custGeom>
            <a:solidFill>
              <a:srgbClr val="A39AFA">
                <a:alpha val="20000"/>
              </a:srgbClr>
            </a:solidFill>
          </p:spPr>
          <p:txBody>
            <a:bodyPr wrap="square" lIns="0" tIns="0" rIns="0" bIns="0" rtlCol="0"/>
            <a:lstStyle/>
            <a:p>
              <a:endParaRPr spc="100"/>
            </a:p>
          </p:txBody>
        </p:sp>
        <p:sp>
          <p:nvSpPr>
            <p:cNvPr id="53" name="object 99"/>
            <p:cNvSpPr/>
            <p:nvPr/>
          </p:nvSpPr>
          <p:spPr>
            <a:xfrm>
              <a:off x="6025857" y="886988"/>
              <a:ext cx="35560" cy="1859914"/>
            </a:xfrm>
            <a:custGeom>
              <a:avLst/>
              <a:gdLst/>
              <a:ahLst/>
              <a:cxnLst/>
              <a:rect l="l" t="t" r="r" b="b"/>
              <a:pathLst>
                <a:path w="35559" h="1859914">
                  <a:moveTo>
                    <a:pt x="35344" y="0"/>
                  </a:moveTo>
                  <a:lnTo>
                    <a:pt x="8737" y="19666"/>
                  </a:lnTo>
                  <a:lnTo>
                    <a:pt x="0" y="26390"/>
                  </a:lnTo>
                  <a:lnTo>
                    <a:pt x="0" y="1833435"/>
                  </a:lnTo>
                  <a:lnTo>
                    <a:pt x="26406" y="1853354"/>
                  </a:lnTo>
                  <a:lnTo>
                    <a:pt x="35344" y="1859826"/>
                  </a:lnTo>
                  <a:lnTo>
                    <a:pt x="35344" y="0"/>
                  </a:lnTo>
                  <a:close/>
                </a:path>
              </a:pathLst>
            </a:custGeom>
            <a:solidFill>
              <a:srgbClr val="A39AFA">
                <a:alpha val="20000"/>
              </a:srgbClr>
            </a:solidFill>
          </p:spPr>
          <p:txBody>
            <a:bodyPr wrap="square" lIns="0" tIns="0" rIns="0" bIns="0" rtlCol="0"/>
            <a:lstStyle/>
            <a:p>
              <a:endParaRPr spc="100"/>
            </a:p>
          </p:txBody>
        </p:sp>
        <p:sp>
          <p:nvSpPr>
            <p:cNvPr id="54" name="object 100"/>
            <p:cNvSpPr/>
            <p:nvPr/>
          </p:nvSpPr>
          <p:spPr>
            <a:xfrm>
              <a:off x="6114341" y="829617"/>
              <a:ext cx="35560" cy="1974850"/>
            </a:xfrm>
            <a:custGeom>
              <a:avLst/>
              <a:gdLst/>
              <a:ahLst/>
              <a:cxnLst/>
              <a:rect l="l" t="t" r="r" b="b"/>
              <a:pathLst>
                <a:path w="35559" h="1974850">
                  <a:moveTo>
                    <a:pt x="35344" y="0"/>
                  </a:moveTo>
                  <a:lnTo>
                    <a:pt x="8755" y="16025"/>
                  </a:lnTo>
                  <a:lnTo>
                    <a:pt x="0" y="21526"/>
                  </a:lnTo>
                  <a:lnTo>
                    <a:pt x="0" y="1953044"/>
                  </a:lnTo>
                  <a:lnTo>
                    <a:pt x="26431" y="1969305"/>
                  </a:lnTo>
                  <a:lnTo>
                    <a:pt x="35344" y="1974570"/>
                  </a:lnTo>
                  <a:lnTo>
                    <a:pt x="35344" y="0"/>
                  </a:lnTo>
                  <a:close/>
                </a:path>
              </a:pathLst>
            </a:custGeom>
            <a:solidFill>
              <a:srgbClr val="A39AFA">
                <a:alpha val="20000"/>
              </a:srgbClr>
            </a:solidFill>
          </p:spPr>
          <p:txBody>
            <a:bodyPr wrap="square" lIns="0" tIns="0" rIns="0" bIns="0" rtlCol="0"/>
            <a:lstStyle/>
            <a:p>
              <a:endParaRPr spc="100"/>
            </a:p>
          </p:txBody>
        </p:sp>
        <p:sp>
          <p:nvSpPr>
            <p:cNvPr id="55" name="object 101"/>
            <p:cNvSpPr/>
            <p:nvPr/>
          </p:nvSpPr>
          <p:spPr>
            <a:xfrm>
              <a:off x="6202826" y="782915"/>
              <a:ext cx="35560" cy="2068195"/>
            </a:xfrm>
            <a:custGeom>
              <a:avLst/>
              <a:gdLst/>
              <a:ahLst/>
              <a:cxnLst/>
              <a:rect l="l" t="t" r="r" b="b"/>
              <a:pathLst>
                <a:path w="35559" h="2068195">
                  <a:moveTo>
                    <a:pt x="35344" y="0"/>
                  </a:moveTo>
                  <a:lnTo>
                    <a:pt x="8769" y="12964"/>
                  </a:lnTo>
                  <a:lnTo>
                    <a:pt x="0" y="17437"/>
                  </a:lnTo>
                  <a:lnTo>
                    <a:pt x="0" y="2050541"/>
                  </a:lnTo>
                  <a:lnTo>
                    <a:pt x="35344" y="2067966"/>
                  </a:lnTo>
                  <a:lnTo>
                    <a:pt x="35344" y="0"/>
                  </a:lnTo>
                  <a:close/>
                </a:path>
              </a:pathLst>
            </a:custGeom>
            <a:solidFill>
              <a:srgbClr val="A39AFA">
                <a:alpha val="20000"/>
              </a:srgbClr>
            </a:solidFill>
          </p:spPr>
          <p:txBody>
            <a:bodyPr wrap="square" lIns="0" tIns="0" rIns="0" bIns="0" rtlCol="0"/>
            <a:lstStyle/>
            <a:p>
              <a:endParaRPr spc="100"/>
            </a:p>
          </p:txBody>
        </p:sp>
        <p:sp>
          <p:nvSpPr>
            <p:cNvPr id="56" name="object 102"/>
            <p:cNvSpPr/>
            <p:nvPr/>
          </p:nvSpPr>
          <p:spPr>
            <a:xfrm>
              <a:off x="6291311" y="745570"/>
              <a:ext cx="35560" cy="2143125"/>
            </a:xfrm>
            <a:custGeom>
              <a:avLst/>
              <a:gdLst/>
              <a:ahLst/>
              <a:cxnLst/>
              <a:rect l="l" t="t" r="r" b="b"/>
              <a:pathLst>
                <a:path w="35559" h="2143125">
                  <a:moveTo>
                    <a:pt x="35344" y="0"/>
                  </a:moveTo>
                  <a:lnTo>
                    <a:pt x="0" y="13881"/>
                  </a:lnTo>
                  <a:lnTo>
                    <a:pt x="0" y="2128786"/>
                  </a:lnTo>
                  <a:lnTo>
                    <a:pt x="35344" y="2142667"/>
                  </a:lnTo>
                  <a:lnTo>
                    <a:pt x="35344" y="0"/>
                  </a:lnTo>
                  <a:close/>
                </a:path>
              </a:pathLst>
            </a:custGeom>
            <a:solidFill>
              <a:srgbClr val="A39AFA">
                <a:alpha val="20000"/>
              </a:srgbClr>
            </a:solidFill>
          </p:spPr>
          <p:txBody>
            <a:bodyPr wrap="square" lIns="0" tIns="0" rIns="0" bIns="0" rtlCol="0"/>
            <a:lstStyle/>
            <a:p>
              <a:endParaRPr spc="100"/>
            </a:p>
          </p:txBody>
        </p:sp>
        <p:sp>
          <p:nvSpPr>
            <p:cNvPr id="57" name="object 103"/>
            <p:cNvSpPr/>
            <p:nvPr/>
          </p:nvSpPr>
          <p:spPr>
            <a:xfrm>
              <a:off x="6379796" y="716592"/>
              <a:ext cx="35560" cy="2200910"/>
            </a:xfrm>
            <a:custGeom>
              <a:avLst/>
              <a:gdLst/>
              <a:ahLst/>
              <a:cxnLst/>
              <a:rect l="l" t="t" r="r" b="b"/>
              <a:pathLst>
                <a:path w="35559" h="2200910">
                  <a:moveTo>
                    <a:pt x="35344" y="0"/>
                  </a:moveTo>
                  <a:lnTo>
                    <a:pt x="0" y="10642"/>
                  </a:lnTo>
                  <a:lnTo>
                    <a:pt x="0" y="2189988"/>
                  </a:lnTo>
                  <a:lnTo>
                    <a:pt x="35344" y="2200617"/>
                  </a:lnTo>
                  <a:lnTo>
                    <a:pt x="35344" y="0"/>
                  </a:lnTo>
                  <a:close/>
                </a:path>
              </a:pathLst>
            </a:custGeom>
            <a:solidFill>
              <a:srgbClr val="A39AFA">
                <a:alpha val="20000"/>
              </a:srgbClr>
            </a:solidFill>
          </p:spPr>
          <p:txBody>
            <a:bodyPr wrap="square" lIns="0" tIns="0" rIns="0" bIns="0" rtlCol="0"/>
            <a:lstStyle/>
            <a:p>
              <a:endParaRPr spc="100"/>
            </a:p>
          </p:txBody>
        </p:sp>
        <p:sp>
          <p:nvSpPr>
            <p:cNvPr id="63" name="object 104"/>
            <p:cNvSpPr/>
            <p:nvPr/>
          </p:nvSpPr>
          <p:spPr>
            <a:xfrm>
              <a:off x="6468279" y="695473"/>
              <a:ext cx="35560" cy="2243455"/>
            </a:xfrm>
            <a:custGeom>
              <a:avLst/>
              <a:gdLst/>
              <a:ahLst/>
              <a:cxnLst/>
              <a:rect l="l" t="t" r="r" b="b"/>
              <a:pathLst>
                <a:path w="35559" h="2243455">
                  <a:moveTo>
                    <a:pt x="35344" y="0"/>
                  </a:moveTo>
                  <a:lnTo>
                    <a:pt x="0" y="7480"/>
                  </a:lnTo>
                  <a:lnTo>
                    <a:pt x="0" y="2235365"/>
                  </a:lnTo>
                  <a:lnTo>
                    <a:pt x="35344" y="2242858"/>
                  </a:lnTo>
                  <a:lnTo>
                    <a:pt x="35344" y="0"/>
                  </a:lnTo>
                  <a:close/>
                </a:path>
              </a:pathLst>
            </a:custGeom>
            <a:solidFill>
              <a:srgbClr val="A39AFA">
                <a:alpha val="20000"/>
              </a:srgbClr>
            </a:solidFill>
          </p:spPr>
          <p:txBody>
            <a:bodyPr wrap="square" lIns="0" tIns="0" rIns="0" bIns="0" rtlCol="0"/>
            <a:lstStyle/>
            <a:p>
              <a:endParaRPr spc="100"/>
            </a:p>
          </p:txBody>
        </p:sp>
        <p:sp>
          <p:nvSpPr>
            <p:cNvPr id="64" name="object 105"/>
            <p:cNvSpPr/>
            <p:nvPr/>
          </p:nvSpPr>
          <p:spPr>
            <a:xfrm>
              <a:off x="6556764" y="681615"/>
              <a:ext cx="35560" cy="2270760"/>
            </a:xfrm>
            <a:custGeom>
              <a:avLst/>
              <a:gdLst/>
              <a:ahLst/>
              <a:cxnLst/>
              <a:rect l="l" t="t" r="r" b="b"/>
              <a:pathLst>
                <a:path w="35559" h="2270760">
                  <a:moveTo>
                    <a:pt x="35344" y="0"/>
                  </a:moveTo>
                  <a:lnTo>
                    <a:pt x="0" y="4648"/>
                  </a:lnTo>
                  <a:lnTo>
                    <a:pt x="0" y="2265921"/>
                  </a:lnTo>
                  <a:lnTo>
                    <a:pt x="35344" y="2270569"/>
                  </a:lnTo>
                  <a:lnTo>
                    <a:pt x="35344" y="0"/>
                  </a:lnTo>
                  <a:close/>
                </a:path>
              </a:pathLst>
            </a:custGeom>
            <a:solidFill>
              <a:srgbClr val="A39AFA">
                <a:alpha val="20000"/>
              </a:srgbClr>
            </a:solidFill>
          </p:spPr>
          <p:txBody>
            <a:bodyPr wrap="square" lIns="0" tIns="0" rIns="0" bIns="0" rtlCol="0"/>
            <a:lstStyle/>
            <a:p>
              <a:endParaRPr spc="100"/>
            </a:p>
          </p:txBody>
        </p:sp>
        <p:sp>
          <p:nvSpPr>
            <p:cNvPr id="65" name="object 106"/>
            <p:cNvSpPr/>
            <p:nvPr/>
          </p:nvSpPr>
          <p:spPr>
            <a:xfrm>
              <a:off x="6645248" y="674732"/>
              <a:ext cx="35560" cy="2284730"/>
            </a:xfrm>
            <a:custGeom>
              <a:avLst/>
              <a:gdLst/>
              <a:ahLst/>
              <a:cxnLst/>
              <a:rect l="l" t="t" r="r" b="b"/>
              <a:pathLst>
                <a:path w="35559" h="2284730">
                  <a:moveTo>
                    <a:pt x="35344" y="0"/>
                  </a:moveTo>
                  <a:lnTo>
                    <a:pt x="0" y="1905"/>
                  </a:lnTo>
                  <a:lnTo>
                    <a:pt x="0" y="2282431"/>
                  </a:lnTo>
                  <a:lnTo>
                    <a:pt x="35344" y="2284336"/>
                  </a:lnTo>
                  <a:lnTo>
                    <a:pt x="35344" y="0"/>
                  </a:lnTo>
                  <a:close/>
                </a:path>
              </a:pathLst>
            </a:custGeom>
            <a:solidFill>
              <a:srgbClr val="A39AFA">
                <a:alpha val="20000"/>
              </a:srgbClr>
            </a:solidFill>
          </p:spPr>
          <p:txBody>
            <a:bodyPr wrap="square" lIns="0" tIns="0" rIns="0" bIns="0" rtlCol="0"/>
            <a:lstStyle/>
            <a:p>
              <a:endParaRPr spc="100"/>
            </a:p>
          </p:txBody>
        </p:sp>
        <p:sp>
          <p:nvSpPr>
            <p:cNvPr id="66" name="object 107"/>
            <p:cNvSpPr/>
            <p:nvPr/>
          </p:nvSpPr>
          <p:spPr>
            <a:xfrm>
              <a:off x="6733739" y="673853"/>
              <a:ext cx="35560" cy="2286635"/>
            </a:xfrm>
            <a:custGeom>
              <a:avLst/>
              <a:gdLst/>
              <a:ahLst/>
              <a:cxnLst/>
              <a:rect l="l" t="t" r="r" b="b"/>
              <a:pathLst>
                <a:path w="35559" h="2286635">
                  <a:moveTo>
                    <a:pt x="0" y="0"/>
                  </a:moveTo>
                  <a:lnTo>
                    <a:pt x="0" y="2286101"/>
                  </a:lnTo>
                  <a:lnTo>
                    <a:pt x="35344" y="2285314"/>
                  </a:lnTo>
                  <a:lnTo>
                    <a:pt x="35344" y="787"/>
                  </a:lnTo>
                  <a:lnTo>
                    <a:pt x="0" y="0"/>
                  </a:lnTo>
                  <a:close/>
                </a:path>
              </a:pathLst>
            </a:custGeom>
            <a:solidFill>
              <a:srgbClr val="A39AFA">
                <a:alpha val="20000"/>
              </a:srgbClr>
            </a:solidFill>
          </p:spPr>
          <p:txBody>
            <a:bodyPr wrap="square" lIns="0" tIns="0" rIns="0" bIns="0" rtlCol="0"/>
            <a:lstStyle/>
            <a:p>
              <a:endParaRPr spc="100"/>
            </a:p>
          </p:txBody>
        </p:sp>
        <p:pic>
          <p:nvPicPr>
            <p:cNvPr id="81" name="图形 8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1016" y="2431824"/>
              <a:ext cx="621842" cy="1194814"/>
            </a:xfrm>
            <a:prstGeom prst="rect">
              <a:avLst/>
            </a:prstGeom>
          </p:spPr>
        </p:pic>
        <p:sp>
          <p:nvSpPr>
            <p:cNvPr id="83" name="object 107"/>
            <p:cNvSpPr/>
            <p:nvPr/>
          </p:nvSpPr>
          <p:spPr>
            <a:xfrm>
              <a:off x="6825415" y="673853"/>
              <a:ext cx="35560" cy="2286635"/>
            </a:xfrm>
            <a:custGeom>
              <a:avLst/>
              <a:gdLst/>
              <a:ahLst/>
              <a:cxnLst/>
              <a:rect l="l" t="t" r="r" b="b"/>
              <a:pathLst>
                <a:path w="35559" h="2286635">
                  <a:moveTo>
                    <a:pt x="0" y="0"/>
                  </a:moveTo>
                  <a:lnTo>
                    <a:pt x="0" y="2286101"/>
                  </a:lnTo>
                  <a:lnTo>
                    <a:pt x="35344" y="2285314"/>
                  </a:lnTo>
                  <a:lnTo>
                    <a:pt x="35344" y="787"/>
                  </a:lnTo>
                  <a:lnTo>
                    <a:pt x="0" y="0"/>
                  </a:lnTo>
                  <a:close/>
                </a:path>
              </a:pathLst>
            </a:custGeom>
            <a:solidFill>
              <a:srgbClr val="A39AFA">
                <a:alpha val="20000"/>
              </a:srgbClr>
            </a:solidFill>
          </p:spPr>
          <p:txBody>
            <a:bodyPr wrap="square" lIns="0" tIns="0" rIns="0" bIns="0" rtlCol="0"/>
            <a:lstStyle/>
            <a:p>
              <a:endParaRPr spc="100"/>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612578" y="472123"/>
            <a:ext cx="5624710" cy="706755"/>
          </a:xfrm>
          <a:prstGeom prst="rect">
            <a:avLst/>
          </a:prstGeom>
          <a:noFill/>
        </p:spPr>
        <p:txBody>
          <a:bodyPr wrap="square">
            <a:spAutoFit/>
          </a:bodyPr>
          <a:lstStyle/>
          <a:p>
            <a:pPr algn="just">
              <a:lnSpc>
                <a:spcPct val="125000"/>
              </a:lnSpc>
            </a:pPr>
            <a:r>
              <a:rPr kumimoji="1" sz="1600" b="1" spc="100" dirty="0">
                <a:latin typeface="Times New Roman" panose="02020603050405020304" charset="0"/>
                <a:ea typeface="Times New Roman" panose="02020603050405020304" charset="0"/>
              </a:rPr>
              <a:t>Top 20 best-selling shops on the US site from January to March 2024</a:t>
            </a:r>
            <a:endParaRPr kumimoji="1" sz="1600" b="1" spc="100" dirty="0">
              <a:latin typeface="Times New Roman" panose="02020603050405020304" charset="0"/>
              <a:ea typeface="Times New Roman" panose="02020603050405020304" charset="0"/>
            </a:endParaRPr>
          </a:p>
        </p:txBody>
      </p:sp>
      <p:sp>
        <p:nvSpPr>
          <p:cNvPr id="9" name="文本框 8"/>
          <p:cNvSpPr txBox="1"/>
          <p:nvPr>
            <p:custDataLst>
              <p:tags r:id="rId2"/>
            </p:custDataLst>
          </p:nvPr>
        </p:nvSpPr>
        <p:spPr>
          <a:xfrm>
            <a:off x="664537" y="1300280"/>
            <a:ext cx="5616566" cy="264160"/>
          </a:xfrm>
          <a:prstGeom prst="rect">
            <a:avLst/>
          </a:prstGeom>
          <a:noFill/>
        </p:spPr>
        <p:txBody>
          <a:bodyPr wrap="square">
            <a:spAutoFit/>
          </a:bodyPr>
          <a:lstStyle/>
          <a:p>
            <a:pPr algn="ctr">
              <a:lnSpc>
                <a:spcPct val="125000"/>
              </a:lnSpc>
            </a:pPr>
            <a:r>
              <a:rPr sz="900" b="1" spc="100" dirty="0">
                <a:latin typeface="Times New Roman" panose="02020603050405020304" charset="0"/>
                <a:ea typeface="Times New Roman" panose="02020603050405020304" charset="0"/>
              </a:rPr>
              <a:t>March 2024 best-selling shop list on the US site</a:t>
            </a:r>
            <a:endParaRPr sz="900" b="1" spc="100" dirty="0">
              <a:latin typeface="Times New Roman" panose="02020603050405020304" charset="0"/>
              <a:ea typeface="Times New Roman" panose="02020603050405020304" charset="0"/>
            </a:endParaRPr>
          </a:p>
        </p:txBody>
      </p:sp>
      <p:graphicFrame>
        <p:nvGraphicFramePr>
          <p:cNvPr id="4" name="表格 3"/>
          <p:cNvGraphicFramePr/>
          <p:nvPr>
            <p:custDataLst>
              <p:tags r:id="rId3"/>
            </p:custDataLst>
          </p:nvPr>
        </p:nvGraphicFramePr>
        <p:xfrm>
          <a:off x="664845" y="1685925"/>
          <a:ext cx="5572760" cy="7577455"/>
        </p:xfrm>
        <a:graphic>
          <a:graphicData uri="http://schemas.openxmlformats.org/drawingml/2006/table">
            <a:tbl>
              <a:tblPr firstRow="1" lastRow="1" bandRow="1"/>
              <a:tblGrid>
                <a:gridCol w="962025"/>
                <a:gridCol w="1151890"/>
                <a:gridCol w="1151255"/>
                <a:gridCol w="1153795"/>
                <a:gridCol w="1153795"/>
              </a:tblGrid>
              <a:tr h="336550">
                <a:tc>
                  <a:txBody>
                    <a:bodyPr/>
                    <a:lstStyle/>
                    <a:p>
                      <a:pPr marL="0" indent="0" algn="ctr" fontAlgn="auto">
                        <a:buNone/>
                      </a:pPr>
                      <a:r>
                        <a:rPr lang="zh-CN" altLang="en-US" sz="800" b="1" dirty="0">
                          <a:solidFill>
                            <a:srgbClr val="6559ED"/>
                          </a:solidFill>
                          <a:latin typeface="Times New Roman" panose="02020603050405020304" charset="0"/>
                          <a:ea typeface="Times New Roman" panose="02020603050405020304" charset="0"/>
                          <a:sym typeface="+mn-ea"/>
                        </a:rPr>
                        <a:t>No.</a:t>
                      </a:r>
                      <a:endParaRPr lang="zh-CN" altLang="en-US" sz="800" b="1" dirty="0">
                        <a:solidFill>
                          <a:srgbClr val="6559ED"/>
                        </a:solidFill>
                        <a:latin typeface="Times New Roman" panose="02020603050405020304" charset="0"/>
                        <a:ea typeface="Times New Roman" panose="02020603050405020304" charset="0"/>
                      </a:endParaRPr>
                    </a:p>
                  </a:txBody>
                  <a:tcPr marL="53356" marR="53356" marT="26678" marB="26678" anchor="ctr">
                    <a:lnL w="12700">
                      <a:solidFill>
                        <a:schemeClr val="bg1"/>
                      </a:solidFill>
                      <a:prstDash val="soli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sym typeface="+mn-ea"/>
                        </a:rPr>
                        <a:t>Store Name</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sym typeface="+mn-ea"/>
                        </a:rPr>
                        <a:t>Category Name</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algn="ctr" defTabSz="685800">
                        <a:buClrTx/>
                        <a:buSzTx/>
                        <a:buFontTx/>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sym typeface="+mn-ea"/>
                        </a:rPr>
                        <a:t>Store Type</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indent="0" algn="ctr">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rPr>
                        <a:t>Approximate sales ($,"w" means "10k")</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53356" marR="53356" marT="26678" marB="26678" anchor="ctr">
                    <a:lnL w="19050" cap="flat" cmpd="sng" algn="ctr">
                      <a:solidFill>
                        <a:srgbClr val="6559ED"/>
                      </a:solidFill>
                      <a:prstDash val="solid"/>
                      <a:round/>
                      <a:headEnd type="none" w="med" len="med"/>
                      <a:tailEnd type="none" w="med" len="med"/>
                    </a:lnL>
                    <a:lnR>
                      <a:noFill/>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r>
              <a:tr h="35242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1</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9050" cap="flat" cmpd="sng" algn="ctr">
                      <a:solidFill>
                        <a:srgbClr val="6559ED"/>
                      </a:solidFill>
                      <a:prstDash val="solid"/>
                      <a:round/>
                      <a:headEnd type="none" w="med" len="med"/>
                      <a:tailEnd type="none" w="med" len="me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Tarte Cosmetics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Local</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650-750w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7528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2</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GuruNanda LLC</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450-550w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5179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3</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Micro Ingredients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400-450w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5179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4</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Halara US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Sports &amp; Outdoor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400-450w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5115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5</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Clean Nutra</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400-450w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5369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6</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Thinkplus Specialty Store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Phones &amp; Electronics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350-400w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solidFill>
                      <a:schemeClr val="bg1">
                        <a:alpha val="90000"/>
                      </a:schemeClr>
                    </a:solidFill>
                  </a:tcPr>
                </a:tc>
              </a:tr>
              <a:tr h="34861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7</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a:solidFill>
                        <a:srgbClr val="E3ECFF"/>
                      </a:solidFill>
                      <a:prstDash val="soli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Wyze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Phones &amp; Electronics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350-400w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4330">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8</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O QQ</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Womenswear &amp; Underwear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300-350w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69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9</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Zoyava</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300-350w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695">
                <a:tc>
                  <a:txBody>
                    <a:bodyPr/>
                    <a:lstStyle/>
                    <a:p>
                      <a:pPr algn="ctr" defTabSz="914400"/>
                      <a:r>
                        <a:rPr sz="800" b="1" dirty="0">
                          <a:latin typeface="Times New Roman" panose="02020603050405020304" charset="0"/>
                          <a:ea typeface="Times New Roman" panose="02020603050405020304" charset="0"/>
                          <a:cs typeface="Source Han Sans CN Regular"/>
                          <a:sym typeface="Source Han Sans CN Regular"/>
                        </a:rPr>
                        <a:t>10</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CANVAS BEAUTY BRAND</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300-350w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687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11</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Milamiamor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300-350w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695">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12</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The Beachwaver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250-300w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695">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13</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Sweet Furniture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Furniture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250-300w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433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14</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Bitvae Oral Care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Personal Care &amp; Beauty</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200-250w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06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15</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Ekkovision</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Health</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200-250w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50800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16</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Halara Workleisure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Womenswear &amp; Underwear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200-250w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06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17</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Prime Bites Protein Brownies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Food &amp; Beverages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200-250w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4330">
                <a:tc>
                  <a:txBody>
                    <a:bodyPr/>
                    <a:lstStyle/>
                    <a:p>
                      <a:pPr algn="ctr" defTabSz="914400">
                        <a:buNone/>
                      </a:pPr>
                      <a:r>
                        <a:rPr lang="en-US" altLang="zh-CN" sz="800" b="1" dirty="0">
                          <a:latin typeface="Times New Roman" panose="02020603050405020304" charset="0"/>
                          <a:ea typeface="Times New Roman" panose="02020603050405020304" charset="0"/>
                          <a:cs typeface="Source Han Sans CN Regular"/>
                          <a:sym typeface="Source Han Sans CN Regular"/>
                        </a:rPr>
                        <a:t>18</a:t>
                      </a:r>
                      <a:endParaRPr lang="en-US" altLang="zh-CN"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Kali Rose Boutique</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Womenswear &amp; Underwear</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200-250w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3060">
                <a:tc>
                  <a:txBody>
                    <a:bodyPr/>
                    <a:lstStyle/>
                    <a:p>
                      <a:pPr algn="ctr" defTabSz="914400"/>
                      <a:r>
                        <a:rPr lang="en-US" sz="800" b="1" dirty="0">
                          <a:latin typeface="Times New Roman" panose="02020603050405020304" charset="0"/>
                          <a:ea typeface="Times New Roman" panose="02020603050405020304" charset="0"/>
                          <a:cs typeface="Source Han Sans CN Regular"/>
                          <a:sym typeface="Source Han Sans CN Regular"/>
                        </a:rPr>
                        <a:t>1</a:t>
                      </a:r>
                      <a:r>
                        <a:rPr sz="800" b="1" dirty="0">
                          <a:latin typeface="Times New Roman" panose="02020603050405020304" charset="0"/>
                          <a:ea typeface="Times New Roman" panose="02020603050405020304" charset="0"/>
                          <a:cs typeface="Source Han Sans CN Regular"/>
                          <a:sym typeface="Source Han Sans CN Regular"/>
                        </a:rPr>
                        <a:t>9</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Anbernic Direct</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Phones &amp; Electronics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Fully-Managed</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354330">
                <a:tc>
                  <a:txBody>
                    <a:bodyPr/>
                    <a:lstStyle/>
                    <a:p>
                      <a:pPr algn="ctr" defTabSz="914400"/>
                      <a:r>
                        <a:rPr lang="en-US" sz="800" b="1" dirty="0">
                          <a:latin typeface="Times New Roman" panose="02020603050405020304" charset="0"/>
                          <a:ea typeface="Times New Roman" panose="02020603050405020304" charset="0"/>
                          <a:cs typeface="Source Han Sans CN Regular"/>
                          <a:sym typeface="Source Han Sans CN Regular"/>
                        </a:rPr>
                        <a:t>2</a:t>
                      </a:r>
                      <a:r>
                        <a:rPr sz="800" b="1" dirty="0">
                          <a:latin typeface="Times New Roman" panose="02020603050405020304" charset="0"/>
                          <a:ea typeface="Times New Roman" panose="02020603050405020304" charset="0"/>
                          <a:cs typeface="Source Han Sans CN Regular"/>
                          <a:sym typeface="Source Han Sans CN Regular"/>
                        </a:rPr>
                        <a:t>0</a:t>
                      </a:r>
                      <a:endParaRPr sz="800" b="1" dirty="0">
                        <a:latin typeface="Times New Roman" panose="02020603050405020304" charset="0"/>
                        <a:ea typeface="Times New Roman" panose="02020603050405020304" charset="0"/>
                        <a:cs typeface="Source Han Sans CN Regular"/>
                        <a:sym typeface="Source Han Sans CN Regular"/>
                      </a:endParaRPr>
                    </a:p>
                  </a:txBody>
                  <a:tcPr marL="14288" marR="14288" marT="14288" marB="14288" anchor="ctr" horzOverflow="overflow">
                    <a:lnL>
                      <a:noFill/>
                    </a:lnL>
                    <a:lnR>
                      <a:noFill/>
                    </a:lnR>
                    <a:lnT w="12700">
                      <a:solidFill>
                        <a:srgbClr val="E3ECFF"/>
                      </a:solidFill>
                      <a:prstDash val="soli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HuntBreaks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Collections</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rPr>
                        <a:t>Local</a:t>
                      </a:r>
                      <a:endParaRPr lang="zh-CN" altLang="en-US" sz="800" dirty="0" err="1">
                        <a:solidFill>
                          <a:schemeClr val="tx1">
                            <a:lumMod val="50000"/>
                            <a:lumOff val="50000"/>
                          </a:schemeClr>
                        </a:solidFill>
                        <a:latin typeface="Times New Roman" panose="02020603050405020304" charset="0"/>
                        <a:ea typeface="Times New Roman" panose="02020603050405020304" charset="0"/>
                        <a:cs typeface="Source Han Sans CN Regular"/>
                        <a:sym typeface="+mn-ea"/>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c>
                  <a:txBody>
                    <a:bodyPr/>
                    <a:lstStyle/>
                    <a:p>
                      <a:pPr algn="ctr" defTabSz="914400">
                        <a:buClrTx/>
                        <a:buSzTx/>
                        <a:buFontTx/>
                        <a:buNone/>
                      </a:pPr>
                      <a:r>
                        <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150-200w</a:t>
                      </a:r>
                      <a:endParaRPr lang="zh-CN" altLang="en-US"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9050" cap="flat" cmpd="sng" algn="ctr">
                      <a:solidFill>
                        <a:srgbClr val="6559ED"/>
                      </a:solidFill>
                      <a:prstDash val="solid"/>
                      <a:round/>
                      <a:headEnd type="none" w="med" len="med"/>
                      <a:tailEnd type="none" w="med" len="med"/>
                    </a:lnB>
                    <a:lnTlToBr>
                      <a:noFill/>
                    </a:lnTlToBr>
                    <a:lnBlToTr>
                      <a:noFill/>
                    </a:lnBlToTr>
                    <a:noFill/>
                  </a:tcPr>
                </a:tc>
              </a:tr>
            </a:tbl>
          </a:graphicData>
        </a:graphic>
      </p:graphicFrame>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620833" y="352108"/>
            <a:ext cx="5624710" cy="1245235"/>
          </a:xfrm>
          <a:prstGeom prst="rect">
            <a:avLst/>
          </a:prstGeom>
          <a:noFill/>
        </p:spPr>
        <p:txBody>
          <a:bodyPr wrap="square">
            <a:spAutoFit/>
          </a:bodyPr>
          <a:lstStyle/>
          <a:p>
            <a:pPr algn="just">
              <a:lnSpc>
                <a:spcPct val="125000"/>
              </a:lnSpc>
            </a:pPr>
            <a:r>
              <a:rPr kumimoji="1" lang="en-US" sz="1600" b="1" spc="100" dirty="0">
                <a:solidFill>
                  <a:srgbClr val="6559ED"/>
                </a:solidFill>
                <a:latin typeface="Times New Roman" panose="02020603050405020304" charset="0"/>
                <a:ea typeface="Times New Roman" panose="02020603050405020304" charset="0"/>
              </a:rPr>
              <a:t>A case of </a:t>
            </a:r>
            <a:r>
              <a:rPr kumimoji="1" sz="1600" b="1" spc="100" dirty="0">
                <a:solidFill>
                  <a:srgbClr val="6559ED"/>
                </a:solidFill>
                <a:latin typeface="Times New Roman" panose="02020603050405020304" charset="0"/>
                <a:ea typeface="Times New Roman" panose="02020603050405020304" charset="0"/>
              </a:rPr>
              <a:t>Fast-moving consumer goods brand going global: Halara</a:t>
            </a:r>
            <a:endParaRPr kumimoji="1" sz="1600" b="1" spc="100" dirty="0">
              <a:solidFill>
                <a:srgbClr val="6559ED"/>
              </a:solidFill>
              <a:latin typeface="Times New Roman" panose="02020603050405020304" charset="0"/>
              <a:ea typeface="Times New Roman" panose="02020603050405020304" charset="0"/>
            </a:endParaRPr>
          </a:p>
          <a:p>
            <a:pPr algn="just">
              <a:lnSpc>
                <a:spcPct val="125000"/>
              </a:lnSpc>
            </a:pPr>
            <a:r>
              <a:rPr kumimoji="1" sz="1400" b="1" spc="100" dirty="0">
                <a:solidFill>
                  <a:schemeClr val="tx1"/>
                </a:solidFill>
                <a:latin typeface="Times New Roman" panose="02020603050405020304" charset="0"/>
                <a:ea typeface="Times New Roman" panose="02020603050405020304" charset="0"/>
              </a:rPr>
              <a:t>Fast-fashion sports women's clothing in the style of "lulu" alternative goes viral worldwide with the help of TikTok.</a:t>
            </a:r>
            <a:endParaRPr kumimoji="1" sz="1400" b="1" spc="100" dirty="0">
              <a:solidFill>
                <a:schemeClr val="tx1"/>
              </a:solidFill>
              <a:latin typeface="Times New Roman" panose="02020603050405020304" charset="0"/>
              <a:ea typeface="Times New Roman" panose="02020603050405020304" charset="0"/>
            </a:endParaRPr>
          </a:p>
        </p:txBody>
      </p:sp>
      <p:sp>
        <p:nvSpPr>
          <p:cNvPr id="14" name="文本框 13"/>
          <p:cNvSpPr txBox="1"/>
          <p:nvPr>
            <p:custDataLst>
              <p:tags r:id="rId2"/>
            </p:custDataLst>
          </p:nvPr>
        </p:nvSpPr>
        <p:spPr>
          <a:xfrm>
            <a:off x="621030" y="1541145"/>
            <a:ext cx="5608320" cy="2966085"/>
          </a:xfrm>
          <a:prstGeom prst="rect">
            <a:avLst/>
          </a:prstGeom>
          <a:noFill/>
        </p:spPr>
        <p:txBody>
          <a:bodyPr wrap="square">
            <a:noAutofit/>
          </a:bodyPr>
          <a:lstStyle/>
          <a:p>
            <a:pPr algn="just">
              <a:lnSpc>
                <a:spcPct val="11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Halara was founded in July 2020 and is a sports clothing brand founded by Zhang Xiaopei, affiliated with Beijing Quanliang Quansu Technology Co., Ltd. It is a fast-fashion export cross-border e-commerce brand similar to SHEIN, positioning itself as the "Chinese version of ZARA". In just one year, Halara has completed Series A and angel rounds of financing successively. On July 29, 2020, it received a $30 million investment from Capital Today, Shanyin Capital, and other investors. On June 17, 2021, it received a $100 million investment from Capital Today, Sequoia China, IDG, and other capital.</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1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 </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1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Halara's sales channels are its brand website, and it also layouts brand content and influencers' live commerce on mainstream overseas social media such as YouTube, Facebook, Instagram, TikTok, and Pinterest. In 2021, Halara opened the TikTok Shop UK station and has remained at the forefront of sports womenswear. In October 2023, Halara officially opened the TikTok Shop US store. With previous successful experience and two years of brand accumulation in the United States, Halara reached the top 3 on the list of last week's shop GMV in Q1 2024.</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1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 </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1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EchoTik data found that since Halara entered the TikTok Shop US station in mid-October 23, it has ushered in rapid growth with the Black Friday event. As of mid-to-late April 2024, Halara's total sales have exceeded 60,000, and the estimated sales have reached nearly $1.7 million.</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p:txBody>
      </p:sp>
      <p:sp>
        <p:nvSpPr>
          <p:cNvPr id="5" name="文本框 4"/>
          <p:cNvSpPr txBox="1"/>
          <p:nvPr>
            <p:custDataLst>
              <p:tags r:id="rId3"/>
            </p:custDataLst>
          </p:nvPr>
        </p:nvSpPr>
        <p:spPr>
          <a:xfrm>
            <a:off x="620722" y="5745280"/>
            <a:ext cx="5616566" cy="610235"/>
          </a:xfrm>
          <a:prstGeom prst="rect">
            <a:avLst/>
          </a:prstGeom>
          <a:noFill/>
        </p:spPr>
        <p:txBody>
          <a:bodyPr wrap="square">
            <a:spAutoFit/>
          </a:bodyPr>
          <a:lstStyle/>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The product prices are distributed between $6 and $70, with an average product price of $33.73. Currently, the best-selling items in the shop are mainly women's bottoms, such as: cargo pants, leggings, yoga pants, sports skirts, etc.</a:t>
            </a:r>
            <a:endParaRPr sz="900" spc="100" dirty="0">
              <a:solidFill>
                <a:schemeClr val="tx1">
                  <a:lumMod val="65000"/>
                  <a:lumOff val="35000"/>
                </a:schemeClr>
              </a:solidFill>
              <a:latin typeface="Times New Roman" panose="02020603050405020304" charset="0"/>
              <a:ea typeface="Times New Roman" panose="02020603050405020304" charset="0"/>
            </a:endParaRPr>
          </a:p>
        </p:txBody>
      </p:sp>
      <p:pic>
        <p:nvPicPr>
          <p:cNvPr id="2" name="Drawing 0"/>
          <p:cNvPicPr>
            <a:picLocks noChangeAspect="1"/>
          </p:cNvPicPr>
          <p:nvPr>
            <p:custDataLst>
              <p:tags r:id="rId4"/>
            </p:custDataLst>
          </p:nvPr>
        </p:nvPicPr>
        <p:blipFill>
          <a:blip r:embed="rId5"/>
          <a:stretch>
            <a:fillRect/>
          </a:stretch>
        </p:blipFill>
        <p:spPr>
          <a:xfrm>
            <a:off x="800100" y="4271963"/>
            <a:ext cx="5257800" cy="1362075"/>
          </a:xfrm>
          <a:prstGeom prst="rect">
            <a:avLst/>
          </a:prstGeom>
        </p:spPr>
      </p:pic>
      <p:pic>
        <p:nvPicPr>
          <p:cNvPr id="4" name="Drawing 1"/>
          <p:cNvPicPr>
            <a:picLocks noChangeAspect="1"/>
          </p:cNvPicPr>
          <p:nvPr>
            <p:custDataLst>
              <p:tags r:id="rId6"/>
            </p:custDataLst>
          </p:nvPr>
        </p:nvPicPr>
        <p:blipFill>
          <a:blip r:embed="rId7"/>
          <a:stretch>
            <a:fillRect/>
          </a:stretch>
        </p:blipFill>
        <p:spPr>
          <a:xfrm>
            <a:off x="713740" y="6423025"/>
            <a:ext cx="5344160" cy="2710815"/>
          </a:xfrm>
          <a:prstGeom prst="rect">
            <a:avLst/>
          </a:prstGeom>
        </p:spPr>
      </p:pic>
    </p:spTree>
    <p:custDataLst>
      <p:tags r:id="rId8"/>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620833" y="193993"/>
            <a:ext cx="5624710" cy="1245235"/>
          </a:xfrm>
          <a:prstGeom prst="rect">
            <a:avLst/>
          </a:prstGeom>
          <a:noFill/>
        </p:spPr>
        <p:txBody>
          <a:bodyPr wrap="square">
            <a:spAutoFit/>
          </a:bodyPr>
          <a:lstStyle/>
          <a:p>
            <a:pPr algn="just">
              <a:lnSpc>
                <a:spcPct val="125000"/>
              </a:lnSpc>
            </a:pPr>
            <a:r>
              <a:rPr kumimoji="1" lang="en-US" sz="1600" b="1" spc="100" dirty="0">
                <a:solidFill>
                  <a:srgbClr val="6559ED"/>
                </a:solidFill>
                <a:latin typeface="Times New Roman" panose="02020603050405020304" charset="0"/>
                <a:ea typeface="Times New Roman" panose="02020603050405020304" charset="0"/>
                <a:sym typeface="+mn-ea"/>
              </a:rPr>
              <a:t>A case of </a:t>
            </a:r>
            <a:r>
              <a:rPr kumimoji="1" sz="1600" b="1" spc="100" dirty="0">
                <a:solidFill>
                  <a:srgbClr val="6559ED"/>
                </a:solidFill>
                <a:latin typeface="Times New Roman" panose="02020603050405020304" charset="0"/>
                <a:ea typeface="Times New Roman" panose="02020603050405020304" charset="0"/>
                <a:sym typeface="+mn-ea"/>
              </a:rPr>
              <a:t>Fast-moving consumer goods brand going global: Halara</a:t>
            </a:r>
            <a:endParaRPr kumimoji="1" sz="1600" b="1" spc="100" dirty="0">
              <a:solidFill>
                <a:srgbClr val="6559ED"/>
              </a:solidFill>
              <a:latin typeface="Times New Roman" panose="02020603050405020304" charset="0"/>
              <a:ea typeface="Times New Roman" panose="02020603050405020304" charset="0"/>
            </a:endParaRPr>
          </a:p>
          <a:p>
            <a:pPr algn="just">
              <a:lnSpc>
                <a:spcPct val="125000"/>
              </a:lnSpc>
            </a:pPr>
            <a:r>
              <a:rPr kumimoji="1" sz="1400" b="1" spc="100" dirty="0">
                <a:solidFill>
                  <a:schemeClr val="tx1"/>
                </a:solidFill>
                <a:latin typeface="Times New Roman" panose="02020603050405020304" charset="0"/>
                <a:ea typeface="Times New Roman" panose="02020603050405020304" charset="0"/>
              </a:rPr>
              <a:t>Fast-fashion sports women's clothing in the style of "lulu" alternative goes viral worldwide with the help of TikTok</a:t>
            </a:r>
            <a:endParaRPr kumimoji="1" sz="1400" b="1" spc="100" dirty="0">
              <a:solidFill>
                <a:schemeClr val="tx1"/>
              </a:solidFill>
              <a:latin typeface="Times New Roman" panose="02020603050405020304" charset="0"/>
              <a:ea typeface="Times New Roman" panose="02020603050405020304" charset="0"/>
            </a:endParaRPr>
          </a:p>
        </p:txBody>
      </p:sp>
      <p:sp>
        <p:nvSpPr>
          <p:cNvPr id="14" name="文本框 13"/>
          <p:cNvSpPr txBox="1"/>
          <p:nvPr>
            <p:custDataLst>
              <p:tags r:id="rId2"/>
            </p:custDataLst>
          </p:nvPr>
        </p:nvSpPr>
        <p:spPr>
          <a:xfrm>
            <a:off x="620722" y="1439345"/>
            <a:ext cx="5616566" cy="610235"/>
          </a:xfrm>
          <a:prstGeom prst="rect">
            <a:avLst/>
          </a:prstGeom>
          <a:noFill/>
        </p:spPr>
        <p:txBody>
          <a:bodyPr wrap="square">
            <a:spAutoFit/>
          </a:bodyPr>
          <a:lstStyle/>
          <a:p>
            <a:pPr algn="just">
              <a:lnSpc>
                <a:spcPct val="125000"/>
              </a:lnSpc>
            </a:pPr>
            <a:r>
              <a:rPr lang="zh-CN" altLang="en-US" sz="900" spc="100" dirty="0">
                <a:solidFill>
                  <a:schemeClr val="tx1">
                    <a:lumMod val="65000"/>
                    <a:lumOff val="35000"/>
                  </a:schemeClr>
                </a:solidFill>
                <a:latin typeface="Times New Roman" panose="02020603050405020304" charset="0"/>
                <a:ea typeface="Times New Roman" panose="02020603050405020304" charset="0"/>
              </a:rPr>
              <a:t>With rich overseas marketing experience and influencer resources, Halara's sales model in the TikTok Shop mainly relies on short-video live commerce, while inviting a large number of influencers’ live commerce marketing to increase sales and exposure.</a:t>
            </a:r>
            <a:endParaRPr lang="zh-CN" altLang="en-US" sz="900" spc="100" dirty="0">
              <a:solidFill>
                <a:schemeClr val="tx1">
                  <a:lumMod val="65000"/>
                  <a:lumOff val="35000"/>
                </a:schemeClr>
              </a:solidFill>
              <a:latin typeface="Times New Roman" panose="02020603050405020304" charset="0"/>
              <a:ea typeface="Times New Roman" panose="02020603050405020304" charset="0"/>
            </a:endParaRPr>
          </a:p>
        </p:txBody>
      </p:sp>
      <p:sp>
        <p:nvSpPr>
          <p:cNvPr id="5" name="文本框 4"/>
          <p:cNvSpPr txBox="1"/>
          <p:nvPr>
            <p:custDataLst>
              <p:tags r:id="rId3"/>
            </p:custDataLst>
          </p:nvPr>
        </p:nvSpPr>
        <p:spPr>
          <a:xfrm>
            <a:off x="620722" y="3087170"/>
            <a:ext cx="5616566" cy="3322955"/>
          </a:xfrm>
          <a:prstGeom prst="rect">
            <a:avLst/>
          </a:prstGeom>
          <a:noFill/>
        </p:spPr>
        <p:txBody>
          <a:bodyPr wrap="square">
            <a:spAutoFit/>
          </a:bodyPr>
          <a:lstStyle/>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Halara has nearly 4,000 connected influencers on TikTok, mainly mid-to-high-level influencers (with 100,000 to 1 million followers), and there are also some top influencers with more than one million followers, with the highest level of followers reaching tens of millions. The influencers are women, mainly classified in the sports and outdoor categories, followed by womenswear and personal care and beauty categories. Their common feature is that they love sports and fashion, have rich live commerce experience, and have a certain influence in the fan circle.</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In terms of the selection of influencers, the influencers who "endorse" Halara include both KOLs who meet the aesthetic standards of the American public and some ordinary women who are willing to share, showing the high inclusiveness of the clothing's tailoring design and fabric for the figure, and advocating a lifestyle of sports and environmental protection.</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The main way for Halara to achieve rapid growth lies in multi-channel layout and content marketing. On TikTok alone, in addition to the brand's official account, Halara has also layouted multiple brand matrix accounts for different national markets, and the homepages of these accounts will add brand website links and shopping discount information for traffic attracting.</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The main updated content of the accounts comes from short-video content of influencers and users trying on brand clothes. When publish content, Halara will also add its own brand community tags, such as: #Halarahaul, #Halaraeveryday, #Halaralegging, etc. In addition to expanding the brand's volume, it also encourages everyone to interact in the community and cultivate brand-fan stickiness. In terms of marketing content, Halara emphasizes the brand's environmental protection and technological concepts, helping them attract and retain loyal customers who share the same belief, thereby increasing the repurchase rate.</a:t>
            </a:r>
            <a:endParaRPr sz="800" spc="100" dirty="0">
              <a:solidFill>
                <a:schemeClr val="tx1">
                  <a:lumMod val="65000"/>
                  <a:lumOff val="35000"/>
                </a:schemeClr>
              </a:solidFill>
              <a:latin typeface="Times New Roman" panose="02020603050405020304" charset="0"/>
              <a:ea typeface="Times New Roman" panose="02020603050405020304" charset="0"/>
            </a:endParaRPr>
          </a:p>
        </p:txBody>
      </p:sp>
      <p:sp>
        <p:nvSpPr>
          <p:cNvPr id="9" name="文本框 8"/>
          <p:cNvSpPr txBox="1"/>
          <p:nvPr>
            <p:custDataLst>
              <p:tags r:id="rId4"/>
            </p:custDataLst>
          </p:nvPr>
        </p:nvSpPr>
        <p:spPr>
          <a:xfrm>
            <a:off x="628977" y="8485305"/>
            <a:ext cx="5616566" cy="1014730"/>
          </a:xfrm>
          <a:prstGeom prst="rect">
            <a:avLst/>
          </a:prstGeom>
          <a:noFill/>
        </p:spPr>
        <p:txBody>
          <a:bodyPr wrap="square">
            <a:spAutoFit/>
          </a:bodyPr>
          <a:lstStyle/>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According to the "2023-2032 Sports Apparel Market: Global Opportunity Analysis and Industry Forecast" data released by Allied Market Research: The global sports apparel market size was $230.6 billion in 2022, and it is expected to reach $410.8 billion by 2032, with a compound annual growth rate of 6.0% from 2023 to 2032. The report said that the increase in public demand for sports apparel and the rise of the sports and leisure style have also expanded the market's attractiveness beyond the sports catogries, which is one of the reasons why Halara is popular in Europe and the United States.</a:t>
            </a:r>
            <a:endParaRPr sz="800" spc="100" dirty="0">
              <a:solidFill>
                <a:schemeClr val="tx1">
                  <a:lumMod val="65000"/>
                  <a:lumOff val="35000"/>
                </a:schemeClr>
              </a:solidFill>
              <a:latin typeface="Times New Roman" panose="02020603050405020304" charset="0"/>
              <a:ea typeface="Times New Roman" panose="02020603050405020304" charset="0"/>
            </a:endParaRPr>
          </a:p>
        </p:txBody>
      </p:sp>
      <p:pic>
        <p:nvPicPr>
          <p:cNvPr id="3" name="Drawing 2"/>
          <p:cNvPicPr>
            <a:picLocks noChangeAspect="1"/>
          </p:cNvPicPr>
          <p:nvPr>
            <p:custDataLst>
              <p:tags r:id="rId5"/>
            </p:custDataLst>
          </p:nvPr>
        </p:nvPicPr>
        <p:blipFill>
          <a:blip r:embed="rId6"/>
          <a:stretch>
            <a:fillRect/>
          </a:stretch>
        </p:blipFill>
        <p:spPr>
          <a:xfrm>
            <a:off x="716915" y="2118995"/>
            <a:ext cx="5257800" cy="876300"/>
          </a:xfrm>
          <a:prstGeom prst="rect">
            <a:avLst/>
          </a:prstGeom>
        </p:spPr>
      </p:pic>
      <p:pic>
        <p:nvPicPr>
          <p:cNvPr id="4" name="Drawing 3"/>
          <p:cNvPicPr>
            <a:picLocks noChangeAspect="1"/>
          </p:cNvPicPr>
          <p:nvPr>
            <p:custDataLst>
              <p:tags r:id="rId7"/>
            </p:custDataLst>
          </p:nvPr>
        </p:nvPicPr>
        <p:blipFill>
          <a:blip r:embed="rId8"/>
          <a:stretch>
            <a:fillRect/>
          </a:stretch>
        </p:blipFill>
        <p:spPr>
          <a:xfrm>
            <a:off x="844550" y="6433820"/>
            <a:ext cx="628015" cy="2028190"/>
          </a:xfrm>
          <a:prstGeom prst="rect">
            <a:avLst/>
          </a:prstGeom>
        </p:spPr>
      </p:pic>
      <p:pic>
        <p:nvPicPr>
          <p:cNvPr id="6" name="Drawing 4"/>
          <p:cNvPicPr>
            <a:picLocks noChangeAspect="1"/>
          </p:cNvPicPr>
          <p:nvPr>
            <p:custDataLst>
              <p:tags r:id="rId9"/>
            </p:custDataLst>
          </p:nvPr>
        </p:nvPicPr>
        <p:blipFill>
          <a:blip r:embed="rId10"/>
          <a:stretch>
            <a:fillRect/>
          </a:stretch>
        </p:blipFill>
        <p:spPr>
          <a:xfrm>
            <a:off x="1633855" y="6335395"/>
            <a:ext cx="621665" cy="2126615"/>
          </a:xfrm>
          <a:prstGeom prst="rect">
            <a:avLst/>
          </a:prstGeom>
        </p:spPr>
      </p:pic>
      <p:pic>
        <p:nvPicPr>
          <p:cNvPr id="10" name="Drawing 5"/>
          <p:cNvPicPr>
            <a:picLocks noChangeAspect="1"/>
          </p:cNvPicPr>
          <p:nvPr>
            <p:custDataLst>
              <p:tags r:id="rId11"/>
            </p:custDataLst>
          </p:nvPr>
        </p:nvPicPr>
        <p:blipFill>
          <a:blip r:embed="rId12"/>
          <a:stretch>
            <a:fillRect/>
          </a:stretch>
        </p:blipFill>
        <p:spPr>
          <a:xfrm>
            <a:off x="2317115" y="6335395"/>
            <a:ext cx="3657600" cy="2209800"/>
          </a:xfrm>
          <a:prstGeom prst="rect">
            <a:avLst/>
          </a:prstGeom>
        </p:spPr>
      </p:pic>
    </p:spTree>
    <p:custDataLst>
      <p:tags r:id="rId1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620833" y="185738"/>
            <a:ext cx="5624710" cy="1052830"/>
          </a:xfrm>
          <a:prstGeom prst="rect">
            <a:avLst/>
          </a:prstGeom>
          <a:noFill/>
        </p:spPr>
        <p:txBody>
          <a:bodyPr wrap="square">
            <a:spAutoFit/>
          </a:bodyPr>
          <a:lstStyle/>
          <a:p>
            <a:pPr algn="just">
              <a:lnSpc>
                <a:spcPct val="125000"/>
              </a:lnSpc>
            </a:pPr>
            <a:r>
              <a:rPr kumimoji="1" lang="zh-CN" altLang="en-US" b="1" spc="100" dirty="0">
                <a:solidFill>
                  <a:srgbClr val="6559ED"/>
                </a:solidFill>
                <a:latin typeface="Times New Roman" panose="02020603050405020304" charset="0"/>
                <a:ea typeface="Times New Roman" panose="02020603050405020304" charset="0"/>
              </a:rPr>
              <a:t>Small local brand case:</a:t>
            </a:r>
            <a:endParaRPr kumimoji="1" lang="zh-CN" altLang="en-US" b="1" spc="100" dirty="0">
              <a:solidFill>
                <a:srgbClr val="6559ED"/>
              </a:solidFill>
              <a:latin typeface="Times New Roman" panose="02020603050405020304" charset="0"/>
              <a:ea typeface="Times New Roman" panose="02020603050405020304" charset="0"/>
            </a:endParaRPr>
          </a:p>
          <a:p>
            <a:pPr algn="just">
              <a:lnSpc>
                <a:spcPct val="125000"/>
              </a:lnSpc>
            </a:pPr>
            <a:r>
              <a:rPr kumimoji="1" sz="1600" b="1" spc="100" dirty="0">
                <a:solidFill>
                  <a:schemeClr val="tx1"/>
                </a:solidFill>
                <a:latin typeface="Times New Roman" panose="02020603050405020304" charset="0"/>
                <a:ea typeface="Times New Roman" panose="02020603050405020304" charset="0"/>
              </a:rPr>
              <a:t>Oral irrigator achieves over $6 million in GMV on TikTok in 3 months</a:t>
            </a:r>
            <a:endParaRPr kumimoji="1" sz="1600" b="1" spc="100" dirty="0">
              <a:solidFill>
                <a:schemeClr val="tx1"/>
              </a:solidFill>
              <a:latin typeface="Times New Roman" panose="02020603050405020304" charset="0"/>
              <a:ea typeface="Times New Roman" panose="02020603050405020304" charset="0"/>
            </a:endParaRPr>
          </a:p>
        </p:txBody>
      </p:sp>
      <p:sp>
        <p:nvSpPr>
          <p:cNvPr id="14" name="文本框 13"/>
          <p:cNvSpPr txBox="1"/>
          <p:nvPr>
            <p:custDataLst>
              <p:tags r:id="rId2"/>
            </p:custDataLst>
          </p:nvPr>
        </p:nvSpPr>
        <p:spPr>
          <a:xfrm>
            <a:off x="612467" y="1148515"/>
            <a:ext cx="5616566" cy="2168525"/>
          </a:xfrm>
          <a:prstGeom prst="rect">
            <a:avLst/>
          </a:prstGeom>
          <a:noFill/>
        </p:spPr>
        <p:txBody>
          <a:bodyPr wrap="square">
            <a:spAutoFit/>
          </a:bodyPr>
          <a:lstStyle/>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EchoTik data found that a brand mainly selling daily teeth cleaning and whitening products - Bitvae Oral Care, after launching on TikTok Shop in the US three months ago, has sold nearly 260,000 units in total, and the estimated GMV is about to exceed $5 million, ranking in the top 20 of the store's GMV list in February and March 2024.</a:t>
            </a: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Bitvae is a local oral care product brand in the United States, founded in Texas. The founder, Hugh, has worked in the field of oral care product manufacturing for ten years and is proficient in every link from R &amp; D to supply chain. He realized the disconnect between big brands and the changing needs of the younger generation, so he founded Bitvae. With extensive research and the support of dental professionals, Bitvae aims to simplify oral care and allow people to take care of their teeth at home. Currently, Bitvae has multiple online sales channels, including Amazon, eBay, and independent websites.</a:t>
            </a:r>
            <a:endParaRPr sz="900" spc="100" dirty="0">
              <a:solidFill>
                <a:schemeClr val="tx1">
                  <a:lumMod val="65000"/>
                  <a:lumOff val="35000"/>
                </a:schemeClr>
              </a:solidFill>
              <a:latin typeface="Times New Roman" panose="02020603050405020304" charset="0"/>
              <a:ea typeface="Times New Roman" panose="02020603050405020304" charset="0"/>
            </a:endParaRPr>
          </a:p>
        </p:txBody>
      </p:sp>
      <p:sp>
        <p:nvSpPr>
          <p:cNvPr id="7" name="文本框 6"/>
          <p:cNvSpPr txBox="1"/>
          <p:nvPr>
            <p:custDataLst>
              <p:tags r:id="rId3"/>
            </p:custDataLst>
          </p:nvPr>
        </p:nvSpPr>
        <p:spPr>
          <a:xfrm>
            <a:off x="612775" y="4660900"/>
            <a:ext cx="5702935" cy="1974850"/>
          </a:xfrm>
          <a:prstGeom prst="rect">
            <a:avLst/>
          </a:prstGeom>
          <a:noFill/>
        </p:spPr>
        <p:txBody>
          <a:bodyPr wrap="square">
            <a:spAutoFit/>
          </a:bodyPr>
          <a:lstStyle/>
          <a:p>
            <a:pPr algn="just">
              <a:lnSpc>
                <a:spcPct val="105000"/>
              </a:lnSpc>
            </a:pPr>
            <a:r>
              <a:rPr sz="900" spc="100" dirty="0">
                <a:solidFill>
                  <a:schemeClr val="tx1">
                    <a:lumMod val="65000"/>
                    <a:lumOff val="35000"/>
                  </a:schemeClr>
                </a:solidFill>
                <a:latin typeface="Times New Roman" panose="02020603050405020304" charset="0"/>
                <a:ea typeface="Times New Roman" panose="02020603050405020304" charset="0"/>
              </a:rPr>
              <a:t>In terms of hot-selling products, the price of Bitvae's in-store active products in the past 30 days ranges from $8.99 to $61.59, with an average price of $21.54. The star product with the highest sales volume is the oral irrigator, with a total sales volume of more than 280,000 units, and the estimated GMV exceeds $5 million. In addition, the sales of peripheral products such as teeth whitening devices and electric toothbrushes have also been driven.</a:t>
            </a: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05000"/>
              </a:lnSpc>
            </a:pP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05000"/>
              </a:lnSpc>
            </a:pPr>
            <a:r>
              <a:rPr sz="900" spc="100" dirty="0">
                <a:solidFill>
                  <a:schemeClr val="tx1">
                    <a:lumMod val="65000"/>
                    <a:lumOff val="35000"/>
                  </a:schemeClr>
                </a:solidFill>
                <a:latin typeface="Times New Roman" panose="02020603050405020304" charset="0"/>
                <a:ea typeface="Times New Roman" panose="02020603050405020304" charset="0"/>
              </a:rPr>
              <a:t>The GMV of the wireless oral irrigator accounts for more than 95% of the entire store. According to the product description, this product is equipped with 3 cleaning modes, which can help clean teeth and gums, remove food debris and bacteria, and contribute to oral health. It is suitable for those who pay attention to oral health and cleaning, especially those who wear braces and are undergoing orthodontic treatment. For them, cleaning oral debris is more important and difficult, and they urgently need more convenient and efficient tools that can meticulously clean every gap of food debris.</a:t>
            </a:r>
            <a:endParaRPr sz="900" spc="100" dirty="0">
              <a:solidFill>
                <a:schemeClr val="tx1">
                  <a:lumMod val="65000"/>
                  <a:lumOff val="35000"/>
                </a:schemeClr>
              </a:solidFill>
              <a:latin typeface="Times New Roman" panose="02020603050405020304" charset="0"/>
              <a:ea typeface="Times New Roman" panose="02020603050405020304" charset="0"/>
            </a:endParaRPr>
          </a:p>
        </p:txBody>
      </p:sp>
      <p:pic>
        <p:nvPicPr>
          <p:cNvPr id="2" name="Drawing 6"/>
          <p:cNvPicPr>
            <a:picLocks noChangeAspect="1"/>
          </p:cNvPicPr>
          <p:nvPr>
            <p:custDataLst>
              <p:tags r:id="rId4"/>
            </p:custDataLst>
          </p:nvPr>
        </p:nvPicPr>
        <p:blipFill>
          <a:blip r:embed="rId5"/>
          <a:stretch>
            <a:fillRect/>
          </a:stretch>
        </p:blipFill>
        <p:spPr>
          <a:xfrm>
            <a:off x="713105" y="3380105"/>
            <a:ext cx="5257800" cy="1257300"/>
          </a:xfrm>
          <a:prstGeom prst="rect">
            <a:avLst/>
          </a:prstGeom>
        </p:spPr>
      </p:pic>
      <p:pic>
        <p:nvPicPr>
          <p:cNvPr id="3" name="Drawing 7"/>
          <p:cNvPicPr>
            <a:picLocks noChangeAspect="1"/>
          </p:cNvPicPr>
          <p:nvPr>
            <p:custDataLst>
              <p:tags r:id="rId6"/>
            </p:custDataLst>
          </p:nvPr>
        </p:nvPicPr>
        <p:blipFill>
          <a:blip r:embed="rId7"/>
          <a:stretch>
            <a:fillRect/>
          </a:stretch>
        </p:blipFill>
        <p:spPr>
          <a:xfrm>
            <a:off x="713105" y="6596380"/>
            <a:ext cx="5484495" cy="2682875"/>
          </a:xfrm>
          <a:prstGeom prst="rect">
            <a:avLst/>
          </a:prstGeom>
        </p:spPr>
      </p:pic>
    </p:spTree>
    <p:custDataLst>
      <p:tags r:id="rId8"/>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621030" y="126365"/>
            <a:ext cx="5699760" cy="1052830"/>
          </a:xfrm>
          <a:prstGeom prst="rect">
            <a:avLst/>
          </a:prstGeom>
          <a:noFill/>
        </p:spPr>
        <p:txBody>
          <a:bodyPr wrap="square">
            <a:spAutoFit/>
          </a:bodyPr>
          <a:lstStyle/>
          <a:p>
            <a:pPr algn="just">
              <a:lnSpc>
                <a:spcPct val="125000"/>
              </a:lnSpc>
            </a:pPr>
            <a:r>
              <a:rPr kumimoji="1" lang="zh-CN" altLang="en-US" b="1" spc="100" dirty="0">
                <a:solidFill>
                  <a:srgbClr val="6559ED"/>
                </a:solidFill>
                <a:latin typeface="Times New Roman" panose="02020603050405020304" charset="0"/>
                <a:ea typeface="Times New Roman" panose="02020603050405020304" charset="0"/>
                <a:sym typeface="+mn-ea"/>
              </a:rPr>
              <a:t>Small local brand case:</a:t>
            </a:r>
            <a:endParaRPr kumimoji="1" lang="zh-CN" altLang="en-US" b="1" spc="100" dirty="0">
              <a:solidFill>
                <a:srgbClr val="6559ED"/>
              </a:solidFill>
              <a:latin typeface="Times New Roman" panose="02020603050405020304" charset="0"/>
              <a:ea typeface="Times New Roman" panose="02020603050405020304" charset="0"/>
            </a:endParaRPr>
          </a:p>
          <a:p>
            <a:pPr algn="just">
              <a:lnSpc>
                <a:spcPct val="125000"/>
              </a:lnSpc>
            </a:pPr>
            <a:r>
              <a:rPr kumimoji="1" sz="1600" b="1" spc="100" dirty="0">
                <a:latin typeface="Times New Roman" panose="02020603050405020304" charset="0"/>
                <a:ea typeface="Times New Roman" panose="02020603050405020304" charset="0"/>
                <a:sym typeface="+mn-ea"/>
              </a:rPr>
              <a:t>Oral irrigator achieves over $6 million in GMV on TikTok in 3 months</a:t>
            </a:r>
            <a:endParaRPr kumimoji="1" lang="zh-CN" altLang="en-US" sz="1600" b="1" spc="100" dirty="0">
              <a:solidFill>
                <a:schemeClr val="tx1"/>
              </a:solidFill>
              <a:latin typeface="Times New Roman" panose="02020603050405020304" charset="0"/>
              <a:ea typeface="Times New Roman" panose="02020603050405020304" charset="0"/>
              <a:sym typeface="+mn-ea"/>
            </a:endParaRPr>
          </a:p>
        </p:txBody>
      </p:sp>
      <p:sp>
        <p:nvSpPr>
          <p:cNvPr id="14" name="文本框 13"/>
          <p:cNvSpPr txBox="1"/>
          <p:nvPr>
            <p:custDataLst>
              <p:tags r:id="rId2"/>
            </p:custDataLst>
          </p:nvPr>
        </p:nvSpPr>
        <p:spPr>
          <a:xfrm>
            <a:off x="620722" y="1178995"/>
            <a:ext cx="5616566" cy="783590"/>
          </a:xfrm>
          <a:prstGeom prst="rect">
            <a:avLst/>
          </a:prstGeom>
          <a:noFill/>
        </p:spPr>
        <p:txBody>
          <a:bodyPr wrap="square">
            <a:spAutoFit/>
          </a:bodyPr>
          <a:lstStyle/>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In terms of operation, according to the sales channel analysis (in testing) of EchoTik data, the store mainly uses short videos of influencers to drive sales, connecting with more than 2,600 influencers, with a total of more than 4,700 videos, and participating in 594 live broadcasts.</a:t>
            </a:r>
            <a:endParaRPr sz="900" spc="100" dirty="0">
              <a:solidFill>
                <a:schemeClr val="tx1">
                  <a:lumMod val="65000"/>
                  <a:lumOff val="35000"/>
                </a:schemeClr>
              </a:solidFill>
              <a:latin typeface="Times New Roman" panose="02020603050405020304" charset="0"/>
              <a:ea typeface="Times New Roman" panose="02020603050405020304" charset="0"/>
            </a:endParaRPr>
          </a:p>
        </p:txBody>
      </p:sp>
      <p:sp>
        <p:nvSpPr>
          <p:cNvPr id="7" name="文本框 6"/>
          <p:cNvSpPr txBox="1"/>
          <p:nvPr>
            <p:custDataLst>
              <p:tags r:id="rId3"/>
            </p:custDataLst>
          </p:nvPr>
        </p:nvSpPr>
        <p:spPr>
          <a:xfrm>
            <a:off x="620722" y="2790625"/>
            <a:ext cx="5616566" cy="1129665"/>
          </a:xfrm>
          <a:prstGeom prst="rect">
            <a:avLst/>
          </a:prstGeom>
          <a:noFill/>
        </p:spPr>
        <p:txBody>
          <a:bodyPr wrap="square">
            <a:spAutoFit/>
          </a:bodyPr>
          <a:lstStyle/>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It is worth noting that Bitvae did not deliberately look for a large number of top influencers in influencer marketing. On the contrary, the bloggers who stream online for this brand are mainly tail influencers with less than 500,000 followers, and some average people accounts with less than 10,000 followers also perform very well. These influencers usually cooperate with the brand in a pure commission model, and in addition to the stipulated commission, there is no need to pay an additional pit fee, which is very cost-saving for small brands.</a:t>
            </a:r>
            <a:endParaRPr sz="900" spc="100" dirty="0">
              <a:solidFill>
                <a:schemeClr val="tx1">
                  <a:lumMod val="65000"/>
                  <a:lumOff val="35000"/>
                </a:schemeClr>
              </a:solidFill>
              <a:latin typeface="Times New Roman" panose="02020603050405020304" charset="0"/>
              <a:ea typeface="Times New Roman" panose="02020603050405020304" charset="0"/>
            </a:endParaRPr>
          </a:p>
        </p:txBody>
      </p:sp>
      <p:sp>
        <p:nvSpPr>
          <p:cNvPr id="5" name="文本框 4"/>
          <p:cNvSpPr txBox="1"/>
          <p:nvPr>
            <p:custDataLst>
              <p:tags r:id="rId4"/>
            </p:custDataLst>
          </p:nvPr>
        </p:nvSpPr>
        <p:spPr>
          <a:xfrm>
            <a:off x="704542" y="6853355"/>
            <a:ext cx="5616566" cy="783590"/>
          </a:xfrm>
          <a:prstGeom prst="rect">
            <a:avLst/>
          </a:prstGeom>
          <a:noFill/>
        </p:spPr>
        <p:txBody>
          <a:bodyPr wrap="square">
            <a:spAutoFit/>
          </a:bodyPr>
          <a:lstStyle/>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According to Statista, in 2024, the revenue of the global oral care market is expected to reach $53.14 billion, with an expected annual growth rate of 3.14% (CAGR 2024-2028). Among all countries, the United States leads the way with $10.08 billion in revenue in 2024. Therefore, products for teeth cleaning and whitening have the potential for market expansion.</a:t>
            </a:r>
            <a:endParaRPr sz="900" spc="100" dirty="0">
              <a:solidFill>
                <a:schemeClr val="tx1">
                  <a:lumMod val="65000"/>
                  <a:lumOff val="35000"/>
                </a:schemeClr>
              </a:solidFill>
              <a:latin typeface="Times New Roman" panose="02020603050405020304" charset="0"/>
              <a:ea typeface="Times New Roman" panose="02020603050405020304" charset="0"/>
            </a:endParaRPr>
          </a:p>
        </p:txBody>
      </p:sp>
      <p:pic>
        <p:nvPicPr>
          <p:cNvPr id="6" name="图片 5"/>
          <p:cNvPicPr>
            <a:picLocks noChangeAspect="1"/>
          </p:cNvPicPr>
          <p:nvPr>
            <p:custDataLst>
              <p:tags r:id="rId5"/>
            </p:custDataLst>
          </p:nvPr>
        </p:nvPicPr>
        <p:blipFill>
          <a:blip r:embed="rId6"/>
          <a:stretch>
            <a:fillRect/>
          </a:stretch>
        </p:blipFill>
        <p:spPr>
          <a:xfrm>
            <a:off x="1493520" y="7606665"/>
            <a:ext cx="3912235" cy="1901825"/>
          </a:xfrm>
          <a:prstGeom prst="rect">
            <a:avLst/>
          </a:prstGeom>
        </p:spPr>
      </p:pic>
      <p:pic>
        <p:nvPicPr>
          <p:cNvPr id="9" name="Drawing 8"/>
          <p:cNvPicPr>
            <a:picLocks noChangeAspect="1"/>
          </p:cNvPicPr>
          <p:nvPr>
            <p:custDataLst>
              <p:tags r:id="rId7"/>
            </p:custDataLst>
          </p:nvPr>
        </p:nvPicPr>
        <p:blipFill>
          <a:blip r:embed="rId8"/>
          <a:stretch>
            <a:fillRect/>
          </a:stretch>
        </p:blipFill>
        <p:spPr>
          <a:xfrm>
            <a:off x="800100" y="1984375"/>
            <a:ext cx="5257800" cy="758190"/>
          </a:xfrm>
          <a:prstGeom prst="rect">
            <a:avLst/>
          </a:prstGeom>
        </p:spPr>
      </p:pic>
      <p:pic>
        <p:nvPicPr>
          <p:cNvPr id="10" name="Drawing 9"/>
          <p:cNvPicPr>
            <a:picLocks noChangeAspect="1"/>
          </p:cNvPicPr>
          <p:nvPr>
            <p:custDataLst>
              <p:tags r:id="rId9"/>
            </p:custDataLst>
          </p:nvPr>
        </p:nvPicPr>
        <p:blipFill>
          <a:blip r:embed="rId10"/>
          <a:stretch>
            <a:fillRect/>
          </a:stretch>
        </p:blipFill>
        <p:spPr>
          <a:xfrm>
            <a:off x="704850" y="3968750"/>
            <a:ext cx="5532120" cy="2625725"/>
          </a:xfrm>
          <a:prstGeom prst="rect">
            <a:avLst/>
          </a:prstGeom>
        </p:spPr>
      </p:pic>
    </p:spTree>
    <p:custDataLst>
      <p:tags r:id="rId1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666553" y="399733"/>
            <a:ext cx="5624710" cy="937260"/>
          </a:xfrm>
          <a:prstGeom prst="rect">
            <a:avLst/>
          </a:prstGeom>
          <a:noFill/>
        </p:spPr>
        <p:txBody>
          <a:bodyPr wrap="square">
            <a:spAutoFit/>
          </a:bodyPr>
          <a:lstStyle/>
          <a:p>
            <a:pPr algn="just">
              <a:lnSpc>
                <a:spcPct val="125000"/>
              </a:lnSpc>
            </a:pPr>
            <a:r>
              <a:rPr kumimoji="1" lang="zh-CN" altLang="en-US" sz="1600" b="1" spc="100" dirty="0">
                <a:solidFill>
                  <a:srgbClr val="6559ED"/>
                </a:solidFill>
                <a:latin typeface="Times New Roman" panose="02020603050405020304" charset="0"/>
                <a:ea typeface="Times New Roman" panose="02020603050405020304" charset="0"/>
              </a:rPr>
              <a:t>International brand case: Benefit Cosmetics</a:t>
            </a:r>
            <a:endParaRPr kumimoji="1" lang="zh-CN" altLang="en-US" sz="1600" b="1" spc="100" dirty="0">
              <a:solidFill>
                <a:srgbClr val="6559ED"/>
              </a:solidFill>
              <a:latin typeface="Times New Roman" panose="02020603050405020304" charset="0"/>
              <a:ea typeface="Times New Roman" panose="02020603050405020304" charset="0"/>
            </a:endParaRPr>
          </a:p>
          <a:p>
            <a:pPr algn="just">
              <a:lnSpc>
                <a:spcPct val="125000"/>
              </a:lnSpc>
            </a:pPr>
            <a:r>
              <a:rPr kumimoji="1" sz="1400" b="1" spc="100" dirty="0">
                <a:solidFill>
                  <a:schemeClr val="tx1"/>
                </a:solidFill>
                <a:latin typeface="Times New Roman" panose="02020603050405020304" charset="0"/>
                <a:ea typeface="Times New Roman" panose="02020603050405020304" charset="0"/>
              </a:rPr>
              <a:t>The established makeup brand approaches the "Generation Z" through TikTok live broadcasts</a:t>
            </a:r>
            <a:endParaRPr kumimoji="1" sz="1400" b="1" spc="100" dirty="0">
              <a:solidFill>
                <a:schemeClr val="tx1"/>
              </a:solidFill>
              <a:latin typeface="Times New Roman" panose="02020603050405020304" charset="0"/>
              <a:ea typeface="Times New Roman" panose="02020603050405020304" charset="0"/>
            </a:endParaRPr>
          </a:p>
        </p:txBody>
      </p:sp>
      <p:sp>
        <p:nvSpPr>
          <p:cNvPr id="14" name="文本框 13"/>
          <p:cNvSpPr txBox="1"/>
          <p:nvPr>
            <p:custDataLst>
              <p:tags r:id="rId2"/>
            </p:custDataLst>
          </p:nvPr>
        </p:nvSpPr>
        <p:spPr>
          <a:xfrm>
            <a:off x="666750" y="1398270"/>
            <a:ext cx="5616575" cy="3996690"/>
          </a:xfrm>
          <a:prstGeom prst="rect">
            <a:avLst/>
          </a:prstGeom>
          <a:noFill/>
        </p:spPr>
        <p:txBody>
          <a:bodyPr wrap="square">
            <a:noAutofit/>
          </a:bodyPr>
          <a:lstStyle/>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Benefit Cosmetics (Chinese translation "贝玲妃", hereinafter referred to as "Benefit Cosmetics") belongs to the world's leading luxury goods group - LVMH Group. Benefit Cosmetics is one of the fastest-growing authoritative beauty brands. It was founded by a pair of American twin sisters in 1976 and has currently covered 59 countries on five continents, with more than 3,000 brow bars and 6,000 brow designers globally, being a dual benchmark for eyebrow makeup products and eyebrow beauty services.</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 </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In April 2023, Benefit Cosmetics obtained the internal test qualification of TikTok Shop in the US station and began to layout the store, mainly selling the star products under the brand and achieved remarkable results: as of December 24, the total sales volume of the store exceeded 83,000, and the estimated GMV exceeded 2 million US dollars.</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 </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The operation team of Benefit Cosmetics fully attaches great importance to live streaming with goods: From the perspective of live streaming time, the store mostly chooses to start broadcasting around 18 o'clock local time in the US, with a duration of about 2-4 hours. The goods carried in the live broadcast room are as many as 40-80 eye makeup products with a price range of 10-25 US dollars. The price range covers most young women, college students, and working-class families, and accurately targets the leisure time pattern after work or after school of the crowd to start broadcasting, so as to cultivate the habit of users watching the live broadcast.</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 </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EchoTik data shows that the most popular one in the live broadcasts in 2023 is the one on December 12, with a female beauty expert with 10 years of retail experience owned by the Benefit Cosmetics head office serving as the anchor. The total number of viewers reached 64,700, and the peak number of online people reached about 1,100 about 8-10 minutes after the start of the broadcast.</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p:txBody>
      </p:sp>
      <p:pic>
        <p:nvPicPr>
          <p:cNvPr id="12" name="Drawing 11"/>
          <p:cNvPicPr>
            <a:picLocks noChangeAspect="1"/>
          </p:cNvPicPr>
          <p:nvPr>
            <p:custDataLst>
              <p:tags r:id="rId3"/>
            </p:custDataLst>
          </p:nvPr>
        </p:nvPicPr>
        <p:blipFill>
          <a:blip r:embed="rId4"/>
          <a:stretch>
            <a:fillRect/>
          </a:stretch>
        </p:blipFill>
        <p:spPr>
          <a:xfrm>
            <a:off x="800100" y="5143500"/>
            <a:ext cx="5257800" cy="1238250"/>
          </a:xfrm>
          <a:prstGeom prst="rect">
            <a:avLst/>
          </a:prstGeom>
        </p:spPr>
      </p:pic>
      <p:pic>
        <p:nvPicPr>
          <p:cNvPr id="2" name="Drawing 12"/>
          <p:cNvPicPr>
            <a:picLocks noChangeAspect="1"/>
          </p:cNvPicPr>
          <p:nvPr>
            <p:custDataLst>
              <p:tags r:id="rId5"/>
            </p:custDataLst>
          </p:nvPr>
        </p:nvPicPr>
        <p:blipFill>
          <a:blip r:embed="rId6"/>
          <a:stretch>
            <a:fillRect/>
          </a:stretch>
        </p:blipFill>
        <p:spPr>
          <a:xfrm>
            <a:off x="800100" y="6500495"/>
            <a:ext cx="5257800" cy="2667000"/>
          </a:xfrm>
          <a:prstGeom prst="rect">
            <a:avLst/>
          </a:prstGeom>
        </p:spPr>
      </p:pic>
    </p:spTree>
    <p:custDataLst>
      <p:tags r:id="rId7"/>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612578" y="304483"/>
            <a:ext cx="5624710" cy="937260"/>
          </a:xfrm>
          <a:prstGeom prst="rect">
            <a:avLst/>
          </a:prstGeom>
          <a:noFill/>
        </p:spPr>
        <p:txBody>
          <a:bodyPr wrap="square">
            <a:spAutoFit/>
          </a:bodyPr>
          <a:lstStyle/>
          <a:p>
            <a:pPr algn="just">
              <a:lnSpc>
                <a:spcPct val="125000"/>
              </a:lnSpc>
            </a:pPr>
            <a:r>
              <a:rPr kumimoji="1" lang="zh-CN" altLang="en-US" sz="1600" b="1" spc="100" dirty="0">
                <a:solidFill>
                  <a:srgbClr val="6559ED"/>
                </a:solidFill>
                <a:latin typeface="Times New Roman" panose="02020603050405020304" charset="0"/>
                <a:ea typeface="Times New Roman" panose="02020603050405020304" charset="0"/>
                <a:sym typeface="+mn-ea"/>
              </a:rPr>
              <a:t>International brand case: Benefit Cosmetics</a:t>
            </a:r>
            <a:endParaRPr kumimoji="1" lang="zh-CN" altLang="en-US" sz="1600" b="1" spc="100" dirty="0">
              <a:solidFill>
                <a:srgbClr val="6559ED"/>
              </a:solidFill>
              <a:latin typeface="Times New Roman" panose="02020603050405020304" charset="0"/>
              <a:ea typeface="Times New Roman" panose="02020603050405020304" charset="0"/>
            </a:endParaRPr>
          </a:p>
          <a:p>
            <a:pPr algn="just">
              <a:lnSpc>
                <a:spcPct val="125000"/>
              </a:lnSpc>
            </a:pPr>
            <a:r>
              <a:rPr kumimoji="1" sz="1400" b="1" spc="100" dirty="0">
                <a:latin typeface="Times New Roman" panose="02020603050405020304" charset="0"/>
                <a:ea typeface="Times New Roman" panose="02020603050405020304" charset="0"/>
                <a:sym typeface="+mn-ea"/>
              </a:rPr>
              <a:t>The established makeup brand approaches the "Generation Z" through TikTok live broadcasts</a:t>
            </a:r>
            <a:endParaRPr kumimoji="1" lang="zh-CN" altLang="en-US" sz="1400" b="1" spc="100" dirty="0">
              <a:solidFill>
                <a:schemeClr val="tx1"/>
              </a:solidFill>
              <a:latin typeface="Times New Roman" panose="02020603050405020304" charset="0"/>
              <a:ea typeface="Times New Roman" panose="02020603050405020304" charset="0"/>
              <a:sym typeface="+mn-ea"/>
            </a:endParaRPr>
          </a:p>
        </p:txBody>
      </p:sp>
      <p:sp>
        <p:nvSpPr>
          <p:cNvPr id="14" name="文本框 13"/>
          <p:cNvSpPr txBox="1"/>
          <p:nvPr>
            <p:custDataLst>
              <p:tags r:id="rId2"/>
            </p:custDataLst>
          </p:nvPr>
        </p:nvSpPr>
        <p:spPr>
          <a:xfrm>
            <a:off x="612467" y="1228525"/>
            <a:ext cx="5616566" cy="6554470"/>
          </a:xfrm>
          <a:prstGeom prst="rect">
            <a:avLst/>
          </a:prstGeom>
          <a:noFill/>
        </p:spPr>
        <p:txBody>
          <a:bodyPr wrap="square">
            <a:spAutoFit/>
          </a:bodyPr>
          <a:lstStyle/>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rPr>
              <a:t>In the overall process, the anchor introduced the identity and promotional activities at the beginning of the broadcast, directly brought out the 50% discount information of the eyebrow pencil product with the highest unit price and compared it with the original price as a hook product to be hung out, and continuously emphasized the two pieces of information of the short live broadcast duration and the limited-time discount in the interactive words to create a tense atmosphere on the grounds of urgency to arouse the audience's anticipation psychology to attract the audience to stay.</a:t>
            </a:r>
            <a:endPar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rPr>
              <a:t> </a:t>
            </a:r>
            <a:endPar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rPr>
              <a:t>During the whole event, the anchor built her persona as the bosom friend of the audience in the form of "friend conversation", and continuously interacted with the audience with affectionate nicknames such as "sister" and "bestie", and increased the audience's participation by responding to fans' comments and answering questions, thereby attracting the audience to stay. Being good at using "altruistic" words is also a characteristic of the anchor. Words such as "I hope you can have our high-quality products" and "In order to let more people enjoy our products at a low price" show the altruistic thinking of thinking about the consumers, which can arouse the empathy of the audience.</a:t>
            </a:r>
            <a:endPar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rPr>
              <a:t> </a:t>
            </a:r>
            <a:endPar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rPr>
              <a:t>When the number of people reached the peak, the anchor immediately started the content-building words for the product. By mentioning the identity of the eye makeup expert in the self-introduction at the beginning, the anchor paved the way for her own credibility and quickly introduced the advantages of the product, such as easy to use, strong penetration, bright color not easy to dry, and easy to clean up to refine the selling points, and applied eyebrows in front of the camera to visually demonstrate the makeup effect.</a:t>
            </a:r>
            <a:endPar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rPr>
              <a:t> </a:t>
            </a:r>
            <a:endPar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rPr>
              <a:t>Advocating scarcity is one of the advanced words of the anchor. The anchor continuously emphasized the short live broadcast time and the rapid limited-time discount and counted down or reported the remaining time during the discount price rush order period to advocate the scarcity of time and price. At the same time, frequently mentioned that the products often sold out quickly, and showed a pity after the rush order ended, and cyclically reported the product names of the sold-out products to advocate the scarcity of the products to enhance the attractiveness of the products, thereby stimulating the impulse consumption of the viewers in each round of rush orders.</a:t>
            </a:r>
            <a:endPar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rPr>
              <a:t> </a:t>
            </a:r>
            <a:endPar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rPr>
              <a:t>In addition to promoting orders with scarcity, the anchor also mentioned from time to time that after a certain number of sales of a certain product, the next product would be introduced, and continuously reported the sales amount to achieve visual closing, creating a hot-selling atmosphere of the product, giving the audience a visualizable goal while using the transfer as a condition to attract the audience's sense of achievement and the curiosity psychology for the next product to conduct impulse consumption guidance. This live-streaming order-promoting operation method has enabled the store account to gain a large amount of traffic and exposure, and the sales volume of the store has also achieved rapid growth in a short period of time.</a:t>
            </a:r>
            <a:endPar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rPr>
              <a:t> </a:t>
            </a:r>
            <a:endPar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rPr>
              <a:t>Want to check the live-streaming recording and further study? We have prepared a Feishu Miaoji document for you with text recognition. Follow the public account: </a:t>
            </a:r>
            <a:r>
              <a:rPr lang="zh-CN" altLang="en-US" sz="800" spc="100" dirty="0">
                <a:solidFill>
                  <a:srgbClr val="6559ED"/>
                </a:solidFill>
                <a:latin typeface="Times New Roman" panose="02020603050405020304" charset="0"/>
                <a:ea typeface="Times New Roman" panose="02020603050405020304" charset="0"/>
                <a:sym typeface="+mn-ea"/>
              </a:rPr>
              <a:t>EchoTik</a:t>
            </a:r>
            <a:r>
              <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rPr>
              <a:t>, reply with the keyword </a:t>
            </a:r>
            <a:r>
              <a:rPr lang="zh-CN" altLang="en-US" sz="800" spc="100" dirty="0">
                <a:solidFill>
                  <a:srgbClr val="6559ED"/>
                </a:solidFill>
                <a:latin typeface="Times New Roman" panose="02020603050405020304" charset="0"/>
                <a:ea typeface="Times New Roman" panose="02020603050405020304" charset="0"/>
                <a:sym typeface="+mn-ea"/>
              </a:rPr>
              <a:t>【Benefit Cosmetics】</a:t>
            </a:r>
            <a:r>
              <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rPr>
              <a:t>, and you can get it for free!</a:t>
            </a:r>
            <a:endParaRPr lang="zh-CN" altLang="en-US" sz="800" spc="100" dirty="0">
              <a:solidFill>
                <a:schemeClr val="tx1">
                  <a:lumMod val="65000"/>
                  <a:lumOff val="35000"/>
                </a:schemeClr>
              </a:solidFill>
              <a:latin typeface="Times New Roman" panose="02020603050405020304" charset="0"/>
              <a:ea typeface="Times New Roman" panose="02020603050405020304" charset="0"/>
              <a:sym typeface="+mn-ea"/>
            </a:endParaRPr>
          </a:p>
        </p:txBody>
      </p:sp>
      <p:pic>
        <p:nvPicPr>
          <p:cNvPr id="24" name="图片 23"/>
          <p:cNvPicPr>
            <a:picLocks noChangeAspect="1"/>
          </p:cNvPicPr>
          <p:nvPr>
            <p:custDataLst>
              <p:tags r:id="rId3"/>
            </p:custDataLst>
          </p:nvPr>
        </p:nvPicPr>
        <p:blipFill>
          <a:blip r:embed="rId4"/>
          <a:srcRect l="16875" t="3541" r="16247" b="3522"/>
          <a:stretch>
            <a:fillRect/>
          </a:stretch>
        </p:blipFill>
        <p:spPr>
          <a:xfrm>
            <a:off x="4343400" y="7561580"/>
            <a:ext cx="1569720" cy="1941195"/>
          </a:xfrm>
          <a:prstGeom prst="rect">
            <a:avLst/>
          </a:prstGeom>
        </p:spPr>
      </p:pic>
      <p:pic>
        <p:nvPicPr>
          <p:cNvPr id="23" name="图片 22"/>
          <p:cNvPicPr>
            <a:picLocks noChangeAspect="1"/>
          </p:cNvPicPr>
          <p:nvPr>
            <p:custDataLst>
              <p:tags r:id="rId5"/>
            </p:custDataLst>
          </p:nvPr>
        </p:nvPicPr>
        <p:blipFill>
          <a:blip r:embed="rId6"/>
          <a:stretch>
            <a:fillRect/>
          </a:stretch>
        </p:blipFill>
        <p:spPr>
          <a:xfrm>
            <a:off x="621030" y="8599170"/>
            <a:ext cx="3254375" cy="851535"/>
          </a:xfrm>
          <a:prstGeom prst="rect">
            <a:avLst/>
          </a:prstGeom>
        </p:spPr>
      </p:pic>
      <p:pic>
        <p:nvPicPr>
          <p:cNvPr id="3" name="Drawing 13"/>
          <p:cNvPicPr>
            <a:picLocks noChangeAspect="1"/>
          </p:cNvPicPr>
          <p:nvPr>
            <p:custDataLst>
              <p:tags r:id="rId7"/>
            </p:custDataLst>
          </p:nvPr>
        </p:nvPicPr>
        <p:blipFill>
          <a:blip r:embed="rId8"/>
          <a:stretch>
            <a:fillRect/>
          </a:stretch>
        </p:blipFill>
        <p:spPr>
          <a:xfrm>
            <a:off x="735330" y="7682230"/>
            <a:ext cx="3011805" cy="441960"/>
          </a:xfrm>
          <a:prstGeom prst="rect">
            <a:avLst/>
          </a:prstGeom>
        </p:spPr>
      </p:pic>
      <p:pic>
        <p:nvPicPr>
          <p:cNvPr id="15" name="Drawing 14"/>
          <p:cNvPicPr>
            <a:picLocks noChangeAspect="1"/>
          </p:cNvPicPr>
          <p:nvPr>
            <p:custDataLst>
              <p:tags r:id="rId9"/>
            </p:custDataLst>
          </p:nvPr>
        </p:nvPicPr>
        <p:blipFill>
          <a:blip r:embed="rId10"/>
          <a:stretch>
            <a:fillRect/>
          </a:stretch>
        </p:blipFill>
        <p:spPr>
          <a:xfrm>
            <a:off x="735330" y="8274685"/>
            <a:ext cx="3012440" cy="514985"/>
          </a:xfrm>
          <a:prstGeom prst="rect">
            <a:avLst/>
          </a:prstGeom>
        </p:spPr>
      </p:pic>
    </p:spTree>
    <p:custDataLst>
      <p:tags r:id="rId1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620833" y="296863"/>
            <a:ext cx="5624710" cy="937260"/>
          </a:xfrm>
          <a:prstGeom prst="rect">
            <a:avLst/>
          </a:prstGeom>
          <a:noFill/>
        </p:spPr>
        <p:txBody>
          <a:bodyPr wrap="square">
            <a:spAutoFit/>
          </a:bodyPr>
          <a:lstStyle/>
          <a:p>
            <a:pPr algn="just">
              <a:lnSpc>
                <a:spcPct val="125000"/>
              </a:lnSpc>
            </a:pPr>
            <a:r>
              <a:rPr kumimoji="1" sz="1600" b="1" spc="100" dirty="0">
                <a:solidFill>
                  <a:srgbClr val="6559ED"/>
                </a:solidFill>
                <a:latin typeface="Times New Roman" panose="02020603050405020304" charset="0"/>
                <a:ea typeface="Times New Roman" panose="02020603050405020304" charset="0"/>
              </a:rPr>
              <a:t>Industrial Brand Overseas Expansion Case: VEVOR</a:t>
            </a:r>
            <a:endParaRPr kumimoji="1" sz="1600" b="1" spc="100" dirty="0">
              <a:solidFill>
                <a:srgbClr val="6559ED"/>
              </a:solidFill>
              <a:latin typeface="Times New Roman" panose="02020603050405020304" charset="0"/>
              <a:ea typeface="Times New Roman" panose="02020603050405020304" charset="0"/>
            </a:endParaRPr>
          </a:p>
          <a:p>
            <a:pPr algn="just">
              <a:lnSpc>
                <a:spcPct val="125000"/>
              </a:lnSpc>
            </a:pPr>
            <a:r>
              <a:rPr kumimoji="1" sz="1400" b="1" spc="100" dirty="0">
                <a:solidFill>
                  <a:schemeClr val="tx1"/>
                </a:solidFill>
                <a:latin typeface="Times New Roman" panose="02020603050405020304" charset="0"/>
                <a:ea typeface="Times New Roman" panose="02020603050405020304" charset="0"/>
              </a:rPr>
              <a:t>Billion-dollar seller relies on garden irrigation hoses, with 30-day GMV exceeding 600,000 dollars.</a:t>
            </a:r>
            <a:endParaRPr kumimoji="1" sz="1400" b="1" spc="100" dirty="0">
              <a:solidFill>
                <a:schemeClr val="tx1"/>
              </a:solidFill>
              <a:latin typeface="Times New Roman" panose="02020603050405020304" charset="0"/>
              <a:ea typeface="Times New Roman" panose="02020603050405020304" charset="0"/>
            </a:endParaRPr>
          </a:p>
        </p:txBody>
      </p:sp>
      <p:sp>
        <p:nvSpPr>
          <p:cNvPr id="14" name="文本框 13"/>
          <p:cNvSpPr txBox="1"/>
          <p:nvPr>
            <p:custDataLst>
              <p:tags r:id="rId2"/>
            </p:custDataLst>
          </p:nvPr>
        </p:nvSpPr>
        <p:spPr>
          <a:xfrm>
            <a:off x="642312" y="1234240"/>
            <a:ext cx="5616566" cy="2168525"/>
          </a:xfrm>
          <a:prstGeom prst="rect">
            <a:avLst/>
          </a:prstGeom>
          <a:noFill/>
        </p:spPr>
        <p:txBody>
          <a:bodyPr wrap="square">
            <a:spAutoFit/>
          </a:bodyPr>
          <a:lstStyle/>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EchoTik data reveals that the well-known Chinese industrial product overseas brand - VEVOR, has entered the TikTok Shop US station since the end of September 2023. As of April 22, 2024, the total sales volume is nearly 30,000 pieces, and the estimated GMV exceeds 3.05 million US dollars. It has attracted 755 influencers to promote products, with more than 2,000 promotional videos and participating in 152 live broadcasts.</a:t>
            </a: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 </a:t>
            </a: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VEVOR brand was founded in 2013 by Shanghai Sishun E-commerce Co., Ltd., mainly engaged in MRO (industrial products, Maintenance Repair &amp; Operations) tool and equipment products, and sold to the global market through third-party platforms such as Amazon, eBay, Wish, and AliExpress, as well as the self-operated platform vevor.com. It has over 10 million members globally. In 2020, the company's operating income exceeded 3 billion yuan, and it has now become the largest MRO tool and equipment cross-border retailer in China.</a:t>
            </a:r>
            <a:endParaRPr sz="900" spc="100" dirty="0">
              <a:solidFill>
                <a:schemeClr val="tx1">
                  <a:lumMod val="65000"/>
                  <a:lumOff val="35000"/>
                </a:schemeClr>
              </a:solidFill>
              <a:latin typeface="Times New Roman" panose="02020603050405020304" charset="0"/>
              <a:ea typeface="Times New Roman" panose="02020603050405020304" charset="0"/>
            </a:endParaRPr>
          </a:p>
        </p:txBody>
      </p:sp>
      <p:sp>
        <p:nvSpPr>
          <p:cNvPr id="5" name="文本框 4"/>
          <p:cNvSpPr txBox="1"/>
          <p:nvPr>
            <p:custDataLst>
              <p:tags r:id="rId3"/>
            </p:custDataLst>
          </p:nvPr>
        </p:nvSpPr>
        <p:spPr>
          <a:xfrm>
            <a:off x="642620" y="5642610"/>
            <a:ext cx="5751195" cy="3790315"/>
          </a:xfrm>
          <a:prstGeom prst="rect">
            <a:avLst/>
          </a:prstGeom>
          <a:noFill/>
        </p:spPr>
        <p:txBody>
          <a:bodyPr wrap="square">
            <a:noAutofit/>
          </a:bodyPr>
          <a:lstStyle/>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VEVOR covers a wide range of categories, including industrial products, kitchenware, mechanical tools, sports goods, pet products, home and garden products. Among them, the garden category product is one of the most important categories of its brand. On TikTok, the team selected garden products as the main promoted explosive products according to the prediction of seasonal hot-selling explosive products and platform attributes, and achieved rapid growth. According to EchoTik data statistics, within the recent 30 days, VEVOR's sales volume has increased by more than 14,000, and the estimated sales amount exceeds 1.1 million US dollars, with nearly 40% contributed by garden category products.</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 </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This is because a considerable part of the population in the US does not live in the city center but in small cities around the city. The common form of housing ownership in small cities is the single-family house, and generally, the houses have front yards and backyards. Usually, some families will lay lawns or plant flowers and trees, and some families will also lay swimming pools, swings and other recreational facilities or fountains, ponds, rockeries and other decorations.</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 </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In the US, taking care of the garden greening of private residences is a very important thing, which not only stems from people's love for a beautiful home, but also relates to environmental protection, social morality, and legal responsibilities. If the residents neglect to maintain the courtyard and lawn, they may receive huge fines.</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 </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lang="zh-CN" altLang="en-US" sz="800" spc="100" dirty="0">
                <a:solidFill>
                  <a:schemeClr val="tx1">
                    <a:lumMod val="65000"/>
                    <a:lumOff val="35000"/>
                  </a:schemeClr>
                </a:solidFill>
                <a:latin typeface="Times New Roman" panose="02020603050405020304" charset="0"/>
                <a:ea typeface="Times New Roman" panose="02020603050405020304" charset="0"/>
              </a:rPr>
              <a:t>Data indicates that the US is the most developed country in the global lawn industry today, with an annual output value of the lawn industry exceeding 50 billion dollars and more than 500,000 employees. Under this background, some products related to lawn irrigation, repair, weeding, horticulture, etc. have become a necessary demand locally. These products are very popular on e-commerce platforms such as Amazon and eBay.</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p:txBody>
      </p:sp>
      <p:pic>
        <p:nvPicPr>
          <p:cNvPr id="18" name="Drawing 17"/>
          <p:cNvPicPr>
            <a:picLocks noChangeAspect="1"/>
          </p:cNvPicPr>
          <p:nvPr>
            <p:custDataLst>
              <p:tags r:id="rId4"/>
            </p:custDataLst>
          </p:nvPr>
        </p:nvPicPr>
        <p:blipFill>
          <a:blip r:embed="rId5"/>
          <a:stretch>
            <a:fillRect/>
          </a:stretch>
        </p:blipFill>
        <p:spPr>
          <a:xfrm>
            <a:off x="800100" y="3402648"/>
            <a:ext cx="5257800" cy="1209675"/>
          </a:xfrm>
          <a:prstGeom prst="rect">
            <a:avLst/>
          </a:prstGeom>
        </p:spPr>
      </p:pic>
      <p:pic>
        <p:nvPicPr>
          <p:cNvPr id="19" name="Drawing 18"/>
          <p:cNvPicPr>
            <a:picLocks noChangeAspect="1"/>
          </p:cNvPicPr>
          <p:nvPr>
            <p:custDataLst>
              <p:tags r:id="rId6"/>
            </p:custDataLst>
          </p:nvPr>
        </p:nvPicPr>
        <p:blipFill>
          <a:blip r:embed="rId7"/>
          <a:stretch>
            <a:fillRect/>
          </a:stretch>
        </p:blipFill>
        <p:spPr>
          <a:xfrm>
            <a:off x="800100" y="4679950"/>
            <a:ext cx="5257800" cy="895350"/>
          </a:xfrm>
          <a:prstGeom prst="rect">
            <a:avLst/>
          </a:prstGeom>
        </p:spPr>
      </p:pic>
    </p:spTree>
    <p:custDataLst>
      <p:tags r:id="rId8"/>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639883" y="192723"/>
            <a:ext cx="5624710" cy="937260"/>
          </a:xfrm>
          <a:prstGeom prst="rect">
            <a:avLst/>
          </a:prstGeom>
          <a:noFill/>
        </p:spPr>
        <p:txBody>
          <a:bodyPr wrap="square">
            <a:spAutoFit/>
          </a:bodyPr>
          <a:lstStyle/>
          <a:p>
            <a:pPr algn="just">
              <a:lnSpc>
                <a:spcPct val="125000"/>
              </a:lnSpc>
            </a:pPr>
            <a:r>
              <a:rPr kumimoji="1" sz="1600" b="1" spc="100" dirty="0">
                <a:solidFill>
                  <a:srgbClr val="6559ED"/>
                </a:solidFill>
                <a:latin typeface="Times New Roman" panose="02020603050405020304" charset="0"/>
                <a:ea typeface="Times New Roman" panose="02020603050405020304" charset="0"/>
              </a:rPr>
              <a:t>Industrial Brand Overseas Expansion Case: VEVOR</a:t>
            </a:r>
            <a:endParaRPr kumimoji="1" sz="1600" b="1" spc="100" dirty="0">
              <a:solidFill>
                <a:srgbClr val="6559ED"/>
              </a:solidFill>
              <a:latin typeface="Times New Roman" panose="02020603050405020304" charset="0"/>
              <a:ea typeface="Times New Roman" panose="02020603050405020304" charset="0"/>
            </a:endParaRPr>
          </a:p>
          <a:p>
            <a:pPr algn="just">
              <a:lnSpc>
                <a:spcPct val="125000"/>
              </a:lnSpc>
            </a:pPr>
            <a:r>
              <a:rPr kumimoji="1" sz="1400" b="1" spc="100" dirty="0">
                <a:solidFill>
                  <a:schemeClr val="tx1"/>
                </a:solidFill>
                <a:latin typeface="Times New Roman" panose="02020603050405020304" charset="0"/>
                <a:ea typeface="Times New Roman" panose="02020603050405020304" charset="0"/>
              </a:rPr>
              <a:t>Billion-dollar seller relies on garden irrigation hoses, with 30-day GMV exceeding 600,000 dollars.</a:t>
            </a:r>
            <a:endParaRPr kumimoji="1" sz="1400" b="1" spc="100" dirty="0">
              <a:solidFill>
                <a:schemeClr val="tx1"/>
              </a:solidFill>
              <a:latin typeface="Times New Roman" panose="02020603050405020304" charset="0"/>
              <a:ea typeface="Times New Roman" panose="02020603050405020304" charset="0"/>
            </a:endParaRPr>
          </a:p>
        </p:txBody>
      </p:sp>
      <p:sp>
        <p:nvSpPr>
          <p:cNvPr id="14" name="文本框 13"/>
          <p:cNvSpPr txBox="1"/>
          <p:nvPr>
            <p:custDataLst>
              <p:tags r:id="rId2"/>
            </p:custDataLst>
          </p:nvPr>
        </p:nvSpPr>
        <p:spPr>
          <a:xfrm>
            <a:off x="599132" y="1130100"/>
            <a:ext cx="5616566" cy="1995805"/>
          </a:xfrm>
          <a:prstGeom prst="rect">
            <a:avLst/>
          </a:prstGeom>
          <a:noFill/>
        </p:spPr>
        <p:txBody>
          <a:bodyPr wrap="square">
            <a:spAutoFit/>
          </a:bodyPr>
          <a:lstStyle/>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The product with the highest sales volume in the shop is the garden irrigation hose. The total sales volume of 2 products reaches tens of thousands, and the estimated GMV exceeds 700,000 dollars. According to the product description, the garden irrigation hose can help users easily store and use the hose. It can automatically wind the hose, save space and keep it tidy. The wall-mounted storage and 180° rotating design support can make it more convenient for users to store and use the hose, suitable for those families or commercial places that need to use the hose to water flowers, wash cars or clean frequently.</a:t>
            </a: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900" spc="100" dirty="0">
                <a:solidFill>
                  <a:schemeClr val="tx1">
                    <a:lumMod val="65000"/>
                    <a:lumOff val="35000"/>
                  </a:schemeClr>
                </a:solidFill>
                <a:latin typeface="Times New Roman" panose="02020603050405020304" charset="0"/>
                <a:ea typeface="Times New Roman" panose="02020603050405020304" charset="0"/>
              </a:rPr>
              <a:t>In addition, automotive and motorcycle parts products such as repair kits, jacks, and industrial products such as household pure water distillers have also witnessed considerable growth, and the sales volume is still continuously climbing.</a:t>
            </a:r>
            <a:endParaRPr sz="900" spc="100" dirty="0">
              <a:solidFill>
                <a:schemeClr val="tx1">
                  <a:lumMod val="65000"/>
                  <a:lumOff val="35000"/>
                </a:schemeClr>
              </a:solidFill>
              <a:latin typeface="Times New Roman" panose="02020603050405020304" charset="0"/>
              <a:ea typeface="Times New Roman" panose="02020603050405020304" charset="0"/>
            </a:endParaRPr>
          </a:p>
        </p:txBody>
      </p:sp>
      <p:sp>
        <p:nvSpPr>
          <p:cNvPr id="6" name="文本框 5"/>
          <p:cNvSpPr txBox="1"/>
          <p:nvPr>
            <p:custDataLst>
              <p:tags r:id="rId3"/>
            </p:custDataLst>
          </p:nvPr>
        </p:nvSpPr>
        <p:spPr>
          <a:xfrm>
            <a:off x="639772" y="5872915"/>
            <a:ext cx="5616566" cy="1783715"/>
          </a:xfrm>
          <a:prstGeom prst="rect">
            <a:avLst/>
          </a:prstGeom>
          <a:noFill/>
        </p:spPr>
        <p:txBody>
          <a:bodyPr wrap="square">
            <a:spAutoFit/>
          </a:bodyPr>
          <a:lstStyle/>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Most of the internet celebrities promoting products in the VEVOR shop are KOCs with about ten thousand fans and some mid-level internet celebrities. In terms of the portrait of the talent, "husbands" are the most important group, because these tasks have relatively high physical requirements and are usually completed by the father or husband in the family. The highly vertical personas and contents make the conversion effect of such products extremely excellent.</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 </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In addition to the promotion by internet celebrities, VEVOR is also actively laying out self-operation of the brand account. As early as the period when the brand laid out the independent station, VEVOR has already begun to accumulate relevant talent resources and the brand's social media voice. Now with the development of small shops in the US, the number of fans of the brand has tripled in nearly 3 months, and there are also nearly 6,000 videos under the brand label #VEVOR.</a:t>
            </a:r>
            <a:endParaRPr sz="800" spc="100" dirty="0">
              <a:solidFill>
                <a:schemeClr val="tx1">
                  <a:lumMod val="65000"/>
                  <a:lumOff val="35000"/>
                </a:schemeClr>
              </a:solidFill>
              <a:latin typeface="Times New Roman" panose="02020603050405020304" charset="0"/>
              <a:ea typeface="Times New Roman" panose="02020603050405020304" charset="0"/>
            </a:endParaRPr>
          </a:p>
        </p:txBody>
      </p:sp>
      <p:pic>
        <p:nvPicPr>
          <p:cNvPr id="7" name="图片 6"/>
          <p:cNvPicPr>
            <a:picLocks noChangeAspect="1"/>
          </p:cNvPicPr>
          <p:nvPr>
            <p:custDataLst>
              <p:tags r:id="rId4"/>
            </p:custDataLst>
          </p:nvPr>
        </p:nvPicPr>
        <p:blipFill>
          <a:blip r:embed="rId5"/>
          <a:stretch>
            <a:fillRect/>
          </a:stretch>
        </p:blipFill>
        <p:spPr>
          <a:xfrm>
            <a:off x="3810000" y="7680325"/>
            <a:ext cx="1875790" cy="1713230"/>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941705" y="7814945"/>
            <a:ext cx="2099945" cy="1443355"/>
          </a:xfrm>
          <a:prstGeom prst="rect">
            <a:avLst/>
          </a:prstGeom>
        </p:spPr>
      </p:pic>
      <p:pic>
        <p:nvPicPr>
          <p:cNvPr id="20" name="Drawing 19"/>
          <p:cNvPicPr>
            <a:picLocks noChangeAspect="1"/>
          </p:cNvPicPr>
          <p:nvPr>
            <p:custDataLst>
              <p:tags r:id="rId8"/>
            </p:custDataLst>
          </p:nvPr>
        </p:nvPicPr>
        <p:blipFill>
          <a:blip r:embed="rId9"/>
          <a:stretch>
            <a:fillRect/>
          </a:stretch>
        </p:blipFill>
        <p:spPr>
          <a:xfrm>
            <a:off x="635635" y="3164205"/>
            <a:ext cx="5456555" cy="2708910"/>
          </a:xfrm>
          <a:prstGeom prst="rect">
            <a:avLst/>
          </a:prstGeom>
        </p:spPr>
      </p:pic>
    </p:spTree>
    <p:custDataLst>
      <p:tags r:id="rId10"/>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文本框 57"/>
          <p:cNvSpPr txBox="1"/>
          <p:nvPr/>
        </p:nvSpPr>
        <p:spPr>
          <a:xfrm>
            <a:off x="4825606" y="6751940"/>
            <a:ext cx="1265797" cy="3153410"/>
          </a:xfrm>
          <a:prstGeom prst="rect">
            <a:avLst/>
          </a:prstGeom>
          <a:noFill/>
        </p:spPr>
        <p:txBody>
          <a:bodyPr wrap="square" anchor="ctr">
            <a:spAutoFit/>
          </a:bodyPr>
          <a:lstStyle/>
          <a:p>
            <a:pPr algn="r"/>
            <a:r>
              <a:rPr kumimoji="1" lang="en-US" altLang="zh-CN" sz="19900" b="1" spc="100" dirty="0">
                <a:solidFill>
                  <a:srgbClr val="EEEFFF"/>
                </a:solidFill>
                <a:latin typeface="Arial" panose="020B0604020202020204" pitchFamily="34" charset="0"/>
                <a:cs typeface="Arial" panose="020B0604020202020204" pitchFamily="34" charset="0"/>
              </a:rPr>
              <a:t>4</a:t>
            </a:r>
            <a:endParaRPr kumimoji="1" lang="zh-CN" altLang="en-US" sz="19900" b="1" spc="100" dirty="0">
              <a:solidFill>
                <a:srgbClr val="EEEFFF"/>
              </a:solidFill>
              <a:latin typeface="Arial" panose="020B0604020202020204" pitchFamily="34" charset="0"/>
              <a:cs typeface="Arial" panose="020B0604020202020204" pitchFamily="34" charset="0"/>
            </a:endParaRPr>
          </a:p>
        </p:txBody>
      </p:sp>
      <p:sp>
        <p:nvSpPr>
          <p:cNvPr id="50" name="矩形 49"/>
          <p:cNvSpPr/>
          <p:nvPr/>
        </p:nvSpPr>
        <p:spPr>
          <a:xfrm>
            <a:off x="714942" y="4341060"/>
            <a:ext cx="2652432" cy="233082"/>
          </a:xfrm>
          <a:prstGeom prst="rect">
            <a:avLst/>
          </a:prstGeom>
          <a:gradFill flip="none" rotWithShape="1">
            <a:gsLst>
              <a:gs pos="0">
                <a:schemeClr val="bg1"/>
              </a:gs>
              <a:gs pos="100000">
                <a:srgbClr val="A49A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pc="100"/>
          </a:p>
        </p:txBody>
      </p:sp>
      <p:grpSp>
        <p:nvGrpSpPr>
          <p:cNvPr id="23" name="object 23"/>
          <p:cNvGrpSpPr/>
          <p:nvPr/>
        </p:nvGrpSpPr>
        <p:grpSpPr>
          <a:xfrm>
            <a:off x="-5602" y="7009701"/>
            <a:ext cx="1891258" cy="2267314"/>
            <a:chOff x="-6350" y="6678568"/>
            <a:chExt cx="3062605" cy="3671570"/>
          </a:xfrm>
        </p:grpSpPr>
        <p:sp>
          <p:nvSpPr>
            <p:cNvPr id="24" name="object 24"/>
            <p:cNvSpPr/>
            <p:nvPr/>
          </p:nvSpPr>
          <p:spPr>
            <a:xfrm>
              <a:off x="0" y="6684918"/>
              <a:ext cx="3049905" cy="3658870"/>
            </a:xfrm>
            <a:custGeom>
              <a:avLst/>
              <a:gdLst/>
              <a:ahLst/>
              <a:cxnLst/>
              <a:rect l="l" t="t" r="r" b="b"/>
              <a:pathLst>
                <a:path w="3049905" h="3658870">
                  <a:moveTo>
                    <a:pt x="1220473" y="3658666"/>
                  </a:moveTo>
                  <a:lnTo>
                    <a:pt x="0" y="3658666"/>
                  </a:lnTo>
                </a:path>
                <a:path w="3049905" h="3658870">
                  <a:moveTo>
                    <a:pt x="0" y="0"/>
                  </a:moveTo>
                  <a:lnTo>
                    <a:pt x="1220473" y="0"/>
                  </a:lnTo>
                  <a:lnTo>
                    <a:pt x="1268364" y="617"/>
                  </a:lnTo>
                  <a:lnTo>
                    <a:pt x="1315955" y="2460"/>
                  </a:lnTo>
                  <a:lnTo>
                    <a:pt x="1363231" y="5514"/>
                  </a:lnTo>
                  <a:lnTo>
                    <a:pt x="1410177" y="9762"/>
                  </a:lnTo>
                  <a:lnTo>
                    <a:pt x="1456779" y="15190"/>
                  </a:lnTo>
                  <a:lnTo>
                    <a:pt x="1503020" y="21783"/>
                  </a:lnTo>
                  <a:lnTo>
                    <a:pt x="1548885" y="29525"/>
                  </a:lnTo>
                  <a:lnTo>
                    <a:pt x="1594361" y="38402"/>
                  </a:lnTo>
                  <a:lnTo>
                    <a:pt x="1639430" y="48398"/>
                  </a:lnTo>
                  <a:lnTo>
                    <a:pt x="1684079" y="59497"/>
                  </a:lnTo>
                  <a:lnTo>
                    <a:pt x="1728291" y="71686"/>
                  </a:lnTo>
                  <a:lnTo>
                    <a:pt x="1772053" y="84948"/>
                  </a:lnTo>
                  <a:lnTo>
                    <a:pt x="1815347" y="99268"/>
                  </a:lnTo>
                  <a:lnTo>
                    <a:pt x="1858160" y="114632"/>
                  </a:lnTo>
                  <a:lnTo>
                    <a:pt x="1900477" y="131024"/>
                  </a:lnTo>
                  <a:lnTo>
                    <a:pt x="1942281" y="148429"/>
                  </a:lnTo>
                  <a:lnTo>
                    <a:pt x="1983558" y="166831"/>
                  </a:lnTo>
                  <a:lnTo>
                    <a:pt x="2024293" y="186216"/>
                  </a:lnTo>
                  <a:lnTo>
                    <a:pt x="2064470" y="206568"/>
                  </a:lnTo>
                  <a:lnTo>
                    <a:pt x="2104075" y="227873"/>
                  </a:lnTo>
                  <a:lnTo>
                    <a:pt x="2143092" y="250114"/>
                  </a:lnTo>
                  <a:lnTo>
                    <a:pt x="2181505" y="273278"/>
                  </a:lnTo>
                  <a:lnTo>
                    <a:pt x="2219301" y="297347"/>
                  </a:lnTo>
                  <a:lnTo>
                    <a:pt x="2256462" y="322309"/>
                  </a:lnTo>
                  <a:lnTo>
                    <a:pt x="2292976" y="348147"/>
                  </a:lnTo>
                  <a:lnTo>
                    <a:pt x="2328825" y="374845"/>
                  </a:lnTo>
                  <a:lnTo>
                    <a:pt x="2363996" y="402390"/>
                  </a:lnTo>
                  <a:lnTo>
                    <a:pt x="2398472" y="430766"/>
                  </a:lnTo>
                  <a:lnTo>
                    <a:pt x="2432239" y="459957"/>
                  </a:lnTo>
                  <a:lnTo>
                    <a:pt x="2465282" y="489948"/>
                  </a:lnTo>
                  <a:lnTo>
                    <a:pt x="2497585" y="520725"/>
                  </a:lnTo>
                  <a:lnTo>
                    <a:pt x="2529133" y="552272"/>
                  </a:lnTo>
                  <a:lnTo>
                    <a:pt x="2559911" y="584573"/>
                  </a:lnTo>
                  <a:lnTo>
                    <a:pt x="2589903" y="617615"/>
                  </a:lnTo>
                  <a:lnTo>
                    <a:pt x="2619096" y="651381"/>
                  </a:lnTo>
                  <a:lnTo>
                    <a:pt x="2647472" y="685856"/>
                  </a:lnTo>
                  <a:lnTo>
                    <a:pt x="2675018" y="721025"/>
                  </a:lnTo>
                  <a:lnTo>
                    <a:pt x="2701718" y="756873"/>
                  </a:lnTo>
                  <a:lnTo>
                    <a:pt x="2727557" y="793386"/>
                  </a:lnTo>
                  <a:lnTo>
                    <a:pt x="2752520" y="830546"/>
                  </a:lnTo>
                  <a:lnTo>
                    <a:pt x="2776591" y="868341"/>
                  </a:lnTo>
                  <a:lnTo>
                    <a:pt x="2799755" y="906753"/>
                  </a:lnTo>
                  <a:lnTo>
                    <a:pt x="2821998" y="945769"/>
                  </a:lnTo>
                  <a:lnTo>
                    <a:pt x="2843303" y="985372"/>
                  </a:lnTo>
                  <a:lnTo>
                    <a:pt x="2863656" y="1025549"/>
                  </a:lnTo>
                  <a:lnTo>
                    <a:pt x="2883042" y="1066282"/>
                  </a:lnTo>
                  <a:lnTo>
                    <a:pt x="2901446" y="1107559"/>
                  </a:lnTo>
                  <a:lnTo>
                    <a:pt x="2918851" y="1149362"/>
                  </a:lnTo>
                  <a:lnTo>
                    <a:pt x="2935244" y="1191678"/>
                  </a:lnTo>
                  <a:lnTo>
                    <a:pt x="2950608" y="1234490"/>
                  </a:lnTo>
                  <a:lnTo>
                    <a:pt x="2964930" y="1277784"/>
                  </a:lnTo>
                  <a:lnTo>
                    <a:pt x="2978192" y="1321544"/>
                  </a:lnTo>
                  <a:lnTo>
                    <a:pt x="2990382" y="1365756"/>
                  </a:lnTo>
                  <a:lnTo>
                    <a:pt x="3001482" y="1410404"/>
                  </a:lnTo>
                  <a:lnTo>
                    <a:pt x="3011478" y="1455473"/>
                  </a:lnTo>
                  <a:lnTo>
                    <a:pt x="3020355" y="1500948"/>
                  </a:lnTo>
                  <a:lnTo>
                    <a:pt x="3028098" y="1546813"/>
                  </a:lnTo>
                  <a:lnTo>
                    <a:pt x="3034691" y="1593054"/>
                  </a:lnTo>
                  <a:lnTo>
                    <a:pt x="3040120" y="1639655"/>
                  </a:lnTo>
                  <a:lnTo>
                    <a:pt x="3044368" y="1686601"/>
                  </a:lnTo>
                  <a:lnTo>
                    <a:pt x="3047422" y="1733877"/>
                  </a:lnTo>
                  <a:lnTo>
                    <a:pt x="3049265" y="1781468"/>
                  </a:lnTo>
                  <a:lnTo>
                    <a:pt x="3049883" y="1829358"/>
                  </a:lnTo>
                  <a:lnTo>
                    <a:pt x="3049265" y="1877246"/>
                  </a:lnTo>
                  <a:lnTo>
                    <a:pt x="3047422" y="1924835"/>
                  </a:lnTo>
                  <a:lnTo>
                    <a:pt x="3044368" y="1972108"/>
                  </a:lnTo>
                  <a:lnTo>
                    <a:pt x="3040120" y="2019052"/>
                  </a:lnTo>
                  <a:lnTo>
                    <a:pt x="3034691" y="2065651"/>
                  </a:lnTo>
                  <a:lnTo>
                    <a:pt x="3028098" y="2111890"/>
                  </a:lnTo>
                  <a:lnTo>
                    <a:pt x="3020355" y="2157754"/>
                  </a:lnTo>
                  <a:lnTo>
                    <a:pt x="3011478" y="2203226"/>
                  </a:lnTo>
                  <a:lnTo>
                    <a:pt x="3001482" y="2248294"/>
                  </a:lnTo>
                  <a:lnTo>
                    <a:pt x="2990382" y="2292940"/>
                  </a:lnTo>
                  <a:lnTo>
                    <a:pt x="2978192" y="2337150"/>
                  </a:lnTo>
                  <a:lnTo>
                    <a:pt x="2964930" y="2380909"/>
                  </a:lnTo>
                  <a:lnTo>
                    <a:pt x="2950608" y="2424201"/>
                  </a:lnTo>
                  <a:lnTo>
                    <a:pt x="2935244" y="2467012"/>
                  </a:lnTo>
                  <a:lnTo>
                    <a:pt x="2918851" y="2509326"/>
                  </a:lnTo>
                  <a:lnTo>
                    <a:pt x="2901446" y="2551128"/>
                  </a:lnTo>
                  <a:lnTo>
                    <a:pt x="2883042" y="2592403"/>
                  </a:lnTo>
                  <a:lnTo>
                    <a:pt x="2863656" y="2633136"/>
                  </a:lnTo>
                  <a:lnTo>
                    <a:pt x="2843303" y="2673311"/>
                  </a:lnTo>
                  <a:lnTo>
                    <a:pt x="2821998" y="2712913"/>
                  </a:lnTo>
                  <a:lnTo>
                    <a:pt x="2799755" y="2751928"/>
                  </a:lnTo>
                  <a:lnTo>
                    <a:pt x="2776591" y="2790339"/>
                  </a:lnTo>
                  <a:lnTo>
                    <a:pt x="2752520" y="2828132"/>
                  </a:lnTo>
                  <a:lnTo>
                    <a:pt x="2727557" y="2865292"/>
                  </a:lnTo>
                  <a:lnTo>
                    <a:pt x="2701718" y="2901803"/>
                  </a:lnTo>
                  <a:lnTo>
                    <a:pt x="2675018" y="2937651"/>
                  </a:lnTo>
                  <a:lnTo>
                    <a:pt x="2647472" y="2972819"/>
                  </a:lnTo>
                  <a:lnTo>
                    <a:pt x="2619096" y="3007294"/>
                  </a:lnTo>
                  <a:lnTo>
                    <a:pt x="2589903" y="3041059"/>
                  </a:lnTo>
                  <a:lnTo>
                    <a:pt x="2559911" y="3074100"/>
                  </a:lnTo>
                  <a:lnTo>
                    <a:pt x="2529133" y="3106401"/>
                  </a:lnTo>
                  <a:lnTo>
                    <a:pt x="2497585" y="3137947"/>
                  </a:lnTo>
                  <a:lnTo>
                    <a:pt x="2465282" y="3168723"/>
                  </a:lnTo>
                  <a:lnTo>
                    <a:pt x="2432239" y="3198714"/>
                  </a:lnTo>
                  <a:lnTo>
                    <a:pt x="2398472" y="3227905"/>
                  </a:lnTo>
                  <a:lnTo>
                    <a:pt x="2363996" y="3256280"/>
                  </a:lnTo>
                  <a:lnTo>
                    <a:pt x="2328825" y="3283824"/>
                  </a:lnTo>
                  <a:lnTo>
                    <a:pt x="2292976" y="3310522"/>
                  </a:lnTo>
                  <a:lnTo>
                    <a:pt x="2256462" y="3336360"/>
                  </a:lnTo>
                  <a:lnTo>
                    <a:pt x="2219301" y="3361321"/>
                  </a:lnTo>
                  <a:lnTo>
                    <a:pt x="2181505" y="3385390"/>
                  </a:lnTo>
                  <a:lnTo>
                    <a:pt x="2143092" y="3408553"/>
                  </a:lnTo>
                  <a:lnTo>
                    <a:pt x="2104075" y="3430795"/>
                  </a:lnTo>
                  <a:lnTo>
                    <a:pt x="2064470" y="3452099"/>
                  </a:lnTo>
                  <a:lnTo>
                    <a:pt x="2024293" y="3472451"/>
                  </a:lnTo>
                  <a:lnTo>
                    <a:pt x="1983558" y="3491836"/>
                  </a:lnTo>
                  <a:lnTo>
                    <a:pt x="1942281" y="3510238"/>
                  </a:lnTo>
                  <a:lnTo>
                    <a:pt x="1900477" y="3527643"/>
                  </a:lnTo>
                  <a:lnTo>
                    <a:pt x="1858160" y="3544034"/>
                  </a:lnTo>
                  <a:lnTo>
                    <a:pt x="1815347" y="3559398"/>
                  </a:lnTo>
                  <a:lnTo>
                    <a:pt x="1772053" y="3573718"/>
                  </a:lnTo>
                  <a:lnTo>
                    <a:pt x="1728291" y="3586980"/>
                  </a:lnTo>
                  <a:lnTo>
                    <a:pt x="1684079" y="3599169"/>
                  </a:lnTo>
                  <a:lnTo>
                    <a:pt x="1639430" y="3610268"/>
                  </a:lnTo>
                  <a:lnTo>
                    <a:pt x="1594361" y="3620264"/>
                  </a:lnTo>
                  <a:lnTo>
                    <a:pt x="1548885" y="3629141"/>
                  </a:lnTo>
                  <a:lnTo>
                    <a:pt x="1503020" y="3636883"/>
                  </a:lnTo>
                  <a:lnTo>
                    <a:pt x="1456779" y="3643476"/>
                  </a:lnTo>
                  <a:lnTo>
                    <a:pt x="1410177" y="3648904"/>
                  </a:lnTo>
                  <a:lnTo>
                    <a:pt x="1363231" y="3653152"/>
                  </a:lnTo>
                  <a:lnTo>
                    <a:pt x="1315955" y="3656205"/>
                  </a:lnTo>
                  <a:lnTo>
                    <a:pt x="1268364" y="3658049"/>
                  </a:lnTo>
                  <a:lnTo>
                    <a:pt x="1220473" y="3658666"/>
                  </a:lnTo>
                </a:path>
              </a:pathLst>
            </a:custGeom>
            <a:ln w="12700">
              <a:solidFill>
                <a:srgbClr val="A49AFF"/>
              </a:solidFill>
            </a:ln>
          </p:spPr>
          <p:txBody>
            <a:bodyPr wrap="square" lIns="0" tIns="0" rIns="0" bIns="0" rtlCol="0"/>
            <a:lstStyle/>
            <a:p>
              <a:endParaRPr sz="1590" spc="100"/>
            </a:p>
          </p:txBody>
        </p:sp>
        <p:sp>
          <p:nvSpPr>
            <p:cNvPr id="25" name="object 25"/>
            <p:cNvSpPr/>
            <p:nvPr/>
          </p:nvSpPr>
          <p:spPr>
            <a:xfrm>
              <a:off x="0" y="6927979"/>
              <a:ext cx="2807335" cy="3173095"/>
            </a:xfrm>
            <a:custGeom>
              <a:avLst/>
              <a:gdLst/>
              <a:ahLst/>
              <a:cxnLst/>
              <a:rect l="l" t="t" r="r" b="b"/>
              <a:pathLst>
                <a:path w="2807335" h="3173095">
                  <a:moveTo>
                    <a:pt x="1220473" y="3172587"/>
                  </a:moveTo>
                  <a:lnTo>
                    <a:pt x="0" y="3172587"/>
                  </a:lnTo>
                </a:path>
                <a:path w="2807335" h="3173095">
                  <a:moveTo>
                    <a:pt x="0" y="0"/>
                  </a:moveTo>
                  <a:lnTo>
                    <a:pt x="1220473" y="0"/>
                  </a:lnTo>
                  <a:lnTo>
                    <a:pt x="1268897" y="728"/>
                  </a:lnTo>
                  <a:lnTo>
                    <a:pt x="1316964" y="2900"/>
                  </a:lnTo>
                  <a:lnTo>
                    <a:pt x="1364654" y="6495"/>
                  </a:lnTo>
                  <a:lnTo>
                    <a:pt x="1411946" y="11491"/>
                  </a:lnTo>
                  <a:lnTo>
                    <a:pt x="1458818" y="17868"/>
                  </a:lnTo>
                  <a:lnTo>
                    <a:pt x="1505250" y="25604"/>
                  </a:lnTo>
                  <a:lnTo>
                    <a:pt x="1551221" y="34679"/>
                  </a:lnTo>
                  <a:lnTo>
                    <a:pt x="1596710" y="45073"/>
                  </a:lnTo>
                  <a:lnTo>
                    <a:pt x="1641696" y="56763"/>
                  </a:lnTo>
                  <a:lnTo>
                    <a:pt x="1686159" y="69730"/>
                  </a:lnTo>
                  <a:lnTo>
                    <a:pt x="1730077" y="83951"/>
                  </a:lnTo>
                  <a:lnTo>
                    <a:pt x="1773429" y="99408"/>
                  </a:lnTo>
                  <a:lnTo>
                    <a:pt x="1816195" y="116077"/>
                  </a:lnTo>
                  <a:lnTo>
                    <a:pt x="1858354" y="133939"/>
                  </a:lnTo>
                  <a:lnTo>
                    <a:pt x="1899884" y="152973"/>
                  </a:lnTo>
                  <a:lnTo>
                    <a:pt x="1940766" y="173157"/>
                  </a:lnTo>
                  <a:lnTo>
                    <a:pt x="1980977" y="194471"/>
                  </a:lnTo>
                  <a:lnTo>
                    <a:pt x="2020498" y="216894"/>
                  </a:lnTo>
                  <a:lnTo>
                    <a:pt x="2059306" y="240405"/>
                  </a:lnTo>
                  <a:lnTo>
                    <a:pt x="2097382" y="264984"/>
                  </a:lnTo>
                  <a:lnTo>
                    <a:pt x="2134705" y="290608"/>
                  </a:lnTo>
                  <a:lnTo>
                    <a:pt x="2171253" y="317257"/>
                  </a:lnTo>
                  <a:lnTo>
                    <a:pt x="2207005" y="344911"/>
                  </a:lnTo>
                  <a:lnTo>
                    <a:pt x="2241941" y="373549"/>
                  </a:lnTo>
                  <a:lnTo>
                    <a:pt x="2276040" y="403149"/>
                  </a:lnTo>
                  <a:lnTo>
                    <a:pt x="2309282" y="433690"/>
                  </a:lnTo>
                  <a:lnTo>
                    <a:pt x="2341644" y="465153"/>
                  </a:lnTo>
                  <a:lnTo>
                    <a:pt x="2373106" y="497515"/>
                  </a:lnTo>
                  <a:lnTo>
                    <a:pt x="2403647" y="530756"/>
                  </a:lnTo>
                  <a:lnTo>
                    <a:pt x="2433247" y="564856"/>
                  </a:lnTo>
                  <a:lnTo>
                    <a:pt x="2461884" y="599792"/>
                  </a:lnTo>
                  <a:lnTo>
                    <a:pt x="2489538" y="635544"/>
                  </a:lnTo>
                  <a:lnTo>
                    <a:pt x="2516188" y="672092"/>
                  </a:lnTo>
                  <a:lnTo>
                    <a:pt x="2541812" y="709415"/>
                  </a:lnTo>
                  <a:lnTo>
                    <a:pt x="2566390" y="747490"/>
                  </a:lnTo>
                  <a:lnTo>
                    <a:pt x="2589901" y="786299"/>
                  </a:lnTo>
                  <a:lnTo>
                    <a:pt x="2612324" y="825819"/>
                  </a:lnTo>
                  <a:lnTo>
                    <a:pt x="2633639" y="866030"/>
                  </a:lnTo>
                  <a:lnTo>
                    <a:pt x="2653823" y="906911"/>
                  </a:lnTo>
                  <a:lnTo>
                    <a:pt x="2672857" y="948440"/>
                  </a:lnTo>
                  <a:lnTo>
                    <a:pt x="2690720" y="990598"/>
                  </a:lnTo>
                  <a:lnTo>
                    <a:pt x="2707390" y="1033363"/>
                  </a:lnTo>
                  <a:lnTo>
                    <a:pt x="2722847" y="1076714"/>
                  </a:lnTo>
                  <a:lnTo>
                    <a:pt x="2737069" y="1120631"/>
                  </a:lnTo>
                  <a:lnTo>
                    <a:pt x="2750037" y="1165092"/>
                  </a:lnTo>
                  <a:lnTo>
                    <a:pt x="2761728" y="1210077"/>
                  </a:lnTo>
                  <a:lnTo>
                    <a:pt x="2772123" y="1255564"/>
                  </a:lnTo>
                  <a:lnTo>
                    <a:pt x="2781200" y="1301533"/>
                  </a:lnTo>
                  <a:lnTo>
                    <a:pt x="2788938" y="1347963"/>
                  </a:lnTo>
                  <a:lnTo>
                    <a:pt x="2795317" y="1394833"/>
                  </a:lnTo>
                  <a:lnTo>
                    <a:pt x="2800315" y="1442122"/>
                  </a:lnTo>
                  <a:lnTo>
                    <a:pt x="2803912" y="1489808"/>
                  </a:lnTo>
                  <a:lnTo>
                    <a:pt x="2806086" y="1537873"/>
                  </a:lnTo>
                  <a:lnTo>
                    <a:pt x="2806818" y="1586293"/>
                  </a:lnTo>
                  <a:lnTo>
                    <a:pt x="2806089" y="1634714"/>
                  </a:lnTo>
                  <a:lnTo>
                    <a:pt x="2803917" y="1682779"/>
                  </a:lnTo>
                  <a:lnTo>
                    <a:pt x="2800322" y="1730466"/>
                  </a:lnTo>
                  <a:lnTo>
                    <a:pt x="2795326" y="1777756"/>
                  </a:lnTo>
                  <a:lnTo>
                    <a:pt x="2788950" y="1824626"/>
                  </a:lnTo>
                  <a:lnTo>
                    <a:pt x="2781213" y="1871056"/>
                  </a:lnTo>
                  <a:lnTo>
                    <a:pt x="2772138" y="1917026"/>
                  </a:lnTo>
                  <a:lnTo>
                    <a:pt x="2761745" y="1962513"/>
                  </a:lnTo>
                  <a:lnTo>
                    <a:pt x="2750055" y="2007498"/>
                  </a:lnTo>
                  <a:lnTo>
                    <a:pt x="2737088" y="2051960"/>
                  </a:lnTo>
                  <a:lnTo>
                    <a:pt x="2722866" y="2095876"/>
                  </a:lnTo>
                  <a:lnTo>
                    <a:pt x="2707410" y="2139228"/>
                  </a:lnTo>
                  <a:lnTo>
                    <a:pt x="2690741" y="2181993"/>
                  </a:lnTo>
                  <a:lnTo>
                    <a:pt x="2672879" y="2224151"/>
                  </a:lnTo>
                  <a:lnTo>
                    <a:pt x="2653845" y="2265681"/>
                  </a:lnTo>
                  <a:lnTo>
                    <a:pt x="2633661" y="2306562"/>
                  </a:lnTo>
                  <a:lnTo>
                    <a:pt x="2612347" y="2346773"/>
                  </a:lnTo>
                  <a:lnTo>
                    <a:pt x="2589924" y="2386293"/>
                  </a:lnTo>
                  <a:lnTo>
                    <a:pt x="2566413" y="2425101"/>
                  </a:lnTo>
                  <a:lnTo>
                    <a:pt x="2541834" y="2463177"/>
                  </a:lnTo>
                  <a:lnTo>
                    <a:pt x="2516210" y="2500499"/>
                  </a:lnTo>
                  <a:lnTo>
                    <a:pt x="2489560" y="2537047"/>
                  </a:lnTo>
                  <a:lnTo>
                    <a:pt x="2461906" y="2572799"/>
                  </a:lnTo>
                  <a:lnTo>
                    <a:pt x="2433268" y="2607736"/>
                  </a:lnTo>
                  <a:lnTo>
                    <a:pt x="2403668" y="2641835"/>
                  </a:lnTo>
                  <a:lnTo>
                    <a:pt x="2373126" y="2675076"/>
                  </a:lnTo>
                  <a:lnTo>
                    <a:pt x="2341663" y="2707438"/>
                  </a:lnTo>
                  <a:lnTo>
                    <a:pt x="2309300" y="2738900"/>
                  </a:lnTo>
                  <a:lnTo>
                    <a:pt x="2276058" y="2769442"/>
                  </a:lnTo>
                  <a:lnTo>
                    <a:pt x="2241958" y="2799041"/>
                  </a:lnTo>
                  <a:lnTo>
                    <a:pt x="2207021" y="2827679"/>
                  </a:lnTo>
                  <a:lnTo>
                    <a:pt x="2171268" y="2855332"/>
                  </a:lnTo>
                  <a:lnTo>
                    <a:pt x="2134719" y="2881982"/>
                  </a:lnTo>
                  <a:lnTo>
                    <a:pt x="2097395" y="2907606"/>
                  </a:lnTo>
                  <a:lnTo>
                    <a:pt x="2059318" y="2932184"/>
                  </a:lnTo>
                  <a:lnTo>
                    <a:pt x="2020509" y="2955694"/>
                  </a:lnTo>
                  <a:lnTo>
                    <a:pt x="1980987" y="2978117"/>
                  </a:lnTo>
                  <a:lnTo>
                    <a:pt x="1940775" y="2999431"/>
                  </a:lnTo>
                  <a:lnTo>
                    <a:pt x="1899893" y="3019615"/>
                  </a:lnTo>
                  <a:lnTo>
                    <a:pt x="1858362" y="3038649"/>
                  </a:lnTo>
                  <a:lnTo>
                    <a:pt x="1816202" y="3056511"/>
                  </a:lnTo>
                  <a:lnTo>
                    <a:pt x="1773435" y="3073180"/>
                  </a:lnTo>
                  <a:lnTo>
                    <a:pt x="1730082" y="3088636"/>
                  </a:lnTo>
                  <a:lnTo>
                    <a:pt x="1686163" y="3102857"/>
                  </a:lnTo>
                  <a:lnTo>
                    <a:pt x="1641700" y="3115824"/>
                  </a:lnTo>
                  <a:lnTo>
                    <a:pt x="1596713" y="3127514"/>
                  </a:lnTo>
                  <a:lnTo>
                    <a:pt x="1551223" y="3137907"/>
                  </a:lnTo>
                  <a:lnTo>
                    <a:pt x="1505252" y="3146982"/>
                  </a:lnTo>
                  <a:lnTo>
                    <a:pt x="1458819" y="3154719"/>
                  </a:lnTo>
                  <a:lnTo>
                    <a:pt x="1411946" y="3161095"/>
                  </a:lnTo>
                  <a:lnTo>
                    <a:pt x="1364655" y="3166091"/>
                  </a:lnTo>
                  <a:lnTo>
                    <a:pt x="1316965" y="3169686"/>
                  </a:lnTo>
                  <a:lnTo>
                    <a:pt x="1268897" y="3171858"/>
                  </a:lnTo>
                  <a:lnTo>
                    <a:pt x="1220473" y="3172587"/>
                  </a:lnTo>
                </a:path>
              </a:pathLst>
            </a:custGeom>
            <a:ln w="12699">
              <a:solidFill>
                <a:srgbClr val="A49AFF"/>
              </a:solidFill>
            </a:ln>
          </p:spPr>
          <p:txBody>
            <a:bodyPr wrap="square" lIns="0" tIns="0" rIns="0" bIns="0" rtlCol="0"/>
            <a:lstStyle/>
            <a:p>
              <a:endParaRPr sz="1590" spc="100"/>
            </a:p>
          </p:txBody>
        </p:sp>
        <p:sp>
          <p:nvSpPr>
            <p:cNvPr id="26" name="object 26"/>
            <p:cNvSpPr/>
            <p:nvPr/>
          </p:nvSpPr>
          <p:spPr>
            <a:xfrm>
              <a:off x="0" y="7171114"/>
              <a:ext cx="2564130" cy="2686685"/>
            </a:xfrm>
            <a:custGeom>
              <a:avLst/>
              <a:gdLst/>
              <a:ahLst/>
              <a:cxnLst/>
              <a:rect l="l" t="t" r="r" b="b"/>
              <a:pathLst>
                <a:path w="2564130" h="2686684">
                  <a:moveTo>
                    <a:pt x="1220473" y="2686329"/>
                  </a:moveTo>
                  <a:lnTo>
                    <a:pt x="0" y="2686329"/>
                  </a:lnTo>
                </a:path>
                <a:path w="2564130" h="2686684">
                  <a:moveTo>
                    <a:pt x="0" y="0"/>
                  </a:moveTo>
                  <a:lnTo>
                    <a:pt x="1220524" y="0"/>
                  </a:lnTo>
                  <a:lnTo>
                    <a:pt x="1268625" y="849"/>
                  </a:lnTo>
                  <a:lnTo>
                    <a:pt x="1316306" y="3378"/>
                  </a:lnTo>
                  <a:lnTo>
                    <a:pt x="1363538" y="7559"/>
                  </a:lnTo>
                  <a:lnTo>
                    <a:pt x="1410293" y="13362"/>
                  </a:lnTo>
                  <a:lnTo>
                    <a:pt x="1456542" y="20760"/>
                  </a:lnTo>
                  <a:lnTo>
                    <a:pt x="1502256" y="29722"/>
                  </a:lnTo>
                  <a:lnTo>
                    <a:pt x="1547406" y="40222"/>
                  </a:lnTo>
                  <a:lnTo>
                    <a:pt x="1591965" y="52229"/>
                  </a:lnTo>
                  <a:lnTo>
                    <a:pt x="1635903" y="65716"/>
                  </a:lnTo>
                  <a:lnTo>
                    <a:pt x="1679192" y="80654"/>
                  </a:lnTo>
                  <a:lnTo>
                    <a:pt x="1721803" y="97014"/>
                  </a:lnTo>
                  <a:lnTo>
                    <a:pt x="1763707" y="114768"/>
                  </a:lnTo>
                  <a:lnTo>
                    <a:pt x="1804877" y="133886"/>
                  </a:lnTo>
                  <a:lnTo>
                    <a:pt x="1845282" y="154341"/>
                  </a:lnTo>
                  <a:lnTo>
                    <a:pt x="1884896" y="176104"/>
                  </a:lnTo>
                  <a:lnTo>
                    <a:pt x="1923688" y="199146"/>
                  </a:lnTo>
                  <a:lnTo>
                    <a:pt x="1961631" y="223438"/>
                  </a:lnTo>
                  <a:lnTo>
                    <a:pt x="1998695" y="248952"/>
                  </a:lnTo>
                  <a:lnTo>
                    <a:pt x="2034853" y="275659"/>
                  </a:lnTo>
                  <a:lnTo>
                    <a:pt x="2070075" y="303531"/>
                  </a:lnTo>
                  <a:lnTo>
                    <a:pt x="2104332" y="332539"/>
                  </a:lnTo>
                  <a:lnTo>
                    <a:pt x="2137597" y="362654"/>
                  </a:lnTo>
                  <a:lnTo>
                    <a:pt x="2169841" y="393847"/>
                  </a:lnTo>
                  <a:lnTo>
                    <a:pt x="2201035" y="426091"/>
                  </a:lnTo>
                  <a:lnTo>
                    <a:pt x="2231150" y="459356"/>
                  </a:lnTo>
                  <a:lnTo>
                    <a:pt x="2260157" y="493614"/>
                  </a:lnTo>
                  <a:lnTo>
                    <a:pt x="2288029" y="528836"/>
                  </a:lnTo>
                  <a:lnTo>
                    <a:pt x="2314736" y="564993"/>
                  </a:lnTo>
                  <a:lnTo>
                    <a:pt x="2340250" y="602058"/>
                  </a:lnTo>
                  <a:lnTo>
                    <a:pt x="2364543" y="640000"/>
                  </a:lnTo>
                  <a:lnTo>
                    <a:pt x="2387584" y="678793"/>
                  </a:lnTo>
                  <a:lnTo>
                    <a:pt x="2409347" y="718406"/>
                  </a:lnTo>
                  <a:lnTo>
                    <a:pt x="2429802" y="758812"/>
                  </a:lnTo>
                  <a:lnTo>
                    <a:pt x="2448921" y="799981"/>
                  </a:lnTo>
                  <a:lnTo>
                    <a:pt x="2466674" y="841886"/>
                  </a:lnTo>
                  <a:lnTo>
                    <a:pt x="2483034" y="884497"/>
                  </a:lnTo>
                  <a:lnTo>
                    <a:pt x="2497972" y="927785"/>
                  </a:lnTo>
                  <a:lnTo>
                    <a:pt x="2511459" y="971723"/>
                  </a:lnTo>
                  <a:lnTo>
                    <a:pt x="2523467" y="1016282"/>
                  </a:lnTo>
                  <a:lnTo>
                    <a:pt x="2533966" y="1061433"/>
                  </a:lnTo>
                  <a:lnTo>
                    <a:pt x="2542929" y="1107147"/>
                  </a:lnTo>
                  <a:lnTo>
                    <a:pt x="2550326" y="1153395"/>
                  </a:lnTo>
                  <a:lnTo>
                    <a:pt x="2556129" y="1200150"/>
                  </a:lnTo>
                  <a:lnTo>
                    <a:pt x="2560310" y="1247382"/>
                  </a:lnTo>
                  <a:lnTo>
                    <a:pt x="2562839" y="1295063"/>
                  </a:lnTo>
                  <a:lnTo>
                    <a:pt x="2563689" y="1343164"/>
                  </a:lnTo>
                  <a:lnTo>
                    <a:pt x="2562839" y="1391265"/>
                  </a:lnTo>
                  <a:lnTo>
                    <a:pt x="2560310" y="1438946"/>
                  </a:lnTo>
                  <a:lnTo>
                    <a:pt x="2556129" y="1486178"/>
                  </a:lnTo>
                  <a:lnTo>
                    <a:pt x="2550326" y="1532933"/>
                  </a:lnTo>
                  <a:lnTo>
                    <a:pt x="2542929" y="1579182"/>
                  </a:lnTo>
                  <a:lnTo>
                    <a:pt x="2533966" y="1624896"/>
                  </a:lnTo>
                  <a:lnTo>
                    <a:pt x="2523467" y="1670046"/>
                  </a:lnTo>
                  <a:lnTo>
                    <a:pt x="2511459" y="1714605"/>
                  </a:lnTo>
                  <a:lnTo>
                    <a:pt x="2497972" y="1758543"/>
                  </a:lnTo>
                  <a:lnTo>
                    <a:pt x="2483034" y="1801832"/>
                  </a:lnTo>
                  <a:lnTo>
                    <a:pt x="2466674" y="1844443"/>
                  </a:lnTo>
                  <a:lnTo>
                    <a:pt x="2448920" y="1886347"/>
                  </a:lnTo>
                  <a:lnTo>
                    <a:pt x="2429801" y="1927517"/>
                  </a:lnTo>
                  <a:lnTo>
                    <a:pt x="2409346" y="1967922"/>
                  </a:lnTo>
                  <a:lnTo>
                    <a:pt x="2387583" y="2007536"/>
                  </a:lnTo>
                  <a:lnTo>
                    <a:pt x="2364540" y="2046328"/>
                  </a:lnTo>
                  <a:lnTo>
                    <a:pt x="2340248" y="2084271"/>
                  </a:lnTo>
                  <a:lnTo>
                    <a:pt x="2314733" y="2121335"/>
                  </a:lnTo>
                  <a:lnTo>
                    <a:pt x="2288026" y="2157493"/>
                  </a:lnTo>
                  <a:lnTo>
                    <a:pt x="2260153" y="2192715"/>
                  </a:lnTo>
                  <a:lnTo>
                    <a:pt x="2231145" y="2226973"/>
                  </a:lnTo>
                  <a:lnTo>
                    <a:pt x="2201029" y="2260238"/>
                  </a:lnTo>
                  <a:lnTo>
                    <a:pt x="2169835" y="2292481"/>
                  </a:lnTo>
                  <a:lnTo>
                    <a:pt x="2137590" y="2323675"/>
                  </a:lnTo>
                  <a:lnTo>
                    <a:pt x="2104324" y="2353790"/>
                  </a:lnTo>
                  <a:lnTo>
                    <a:pt x="2070065" y="2382798"/>
                  </a:lnTo>
                  <a:lnTo>
                    <a:pt x="2034842" y="2410669"/>
                  </a:lnTo>
                  <a:lnTo>
                    <a:pt x="1998684" y="2437376"/>
                  </a:lnTo>
                  <a:lnTo>
                    <a:pt x="1961618" y="2462890"/>
                  </a:lnTo>
                  <a:lnTo>
                    <a:pt x="1923674" y="2487183"/>
                  </a:lnTo>
                  <a:lnTo>
                    <a:pt x="1884880" y="2510224"/>
                  </a:lnTo>
                  <a:lnTo>
                    <a:pt x="1845265" y="2531987"/>
                  </a:lnTo>
                  <a:lnTo>
                    <a:pt x="1804858" y="2552442"/>
                  </a:lnTo>
                  <a:lnTo>
                    <a:pt x="1763687" y="2571561"/>
                  </a:lnTo>
                  <a:lnTo>
                    <a:pt x="1721780" y="2589314"/>
                  </a:lnTo>
                  <a:lnTo>
                    <a:pt x="1679167" y="2605674"/>
                  </a:lnTo>
                  <a:lnTo>
                    <a:pt x="1635877" y="2620612"/>
                  </a:lnTo>
                  <a:lnTo>
                    <a:pt x="1591936" y="2634099"/>
                  </a:lnTo>
                  <a:lnTo>
                    <a:pt x="1547375" y="2646107"/>
                  </a:lnTo>
                  <a:lnTo>
                    <a:pt x="1502222" y="2656606"/>
                  </a:lnTo>
                  <a:lnTo>
                    <a:pt x="1456506" y="2665569"/>
                  </a:lnTo>
                  <a:lnTo>
                    <a:pt x="1410254" y="2672966"/>
                  </a:lnTo>
                  <a:lnTo>
                    <a:pt x="1363497" y="2678769"/>
                  </a:lnTo>
                  <a:lnTo>
                    <a:pt x="1316262" y="2682950"/>
                  </a:lnTo>
                  <a:lnTo>
                    <a:pt x="1268578" y="2685479"/>
                  </a:lnTo>
                  <a:lnTo>
                    <a:pt x="1220473" y="2686329"/>
                  </a:lnTo>
                </a:path>
              </a:pathLst>
            </a:custGeom>
            <a:ln w="12700">
              <a:solidFill>
                <a:srgbClr val="A49AFF"/>
              </a:solidFill>
            </a:ln>
          </p:spPr>
          <p:txBody>
            <a:bodyPr wrap="square" lIns="0" tIns="0" rIns="0" bIns="0" rtlCol="0"/>
            <a:lstStyle/>
            <a:p>
              <a:endParaRPr sz="1590" spc="100"/>
            </a:p>
          </p:txBody>
        </p:sp>
        <p:sp>
          <p:nvSpPr>
            <p:cNvPr id="27" name="object 27"/>
            <p:cNvSpPr/>
            <p:nvPr/>
          </p:nvSpPr>
          <p:spPr>
            <a:xfrm>
              <a:off x="0" y="7414229"/>
              <a:ext cx="2320925" cy="2200275"/>
            </a:xfrm>
            <a:custGeom>
              <a:avLst/>
              <a:gdLst/>
              <a:ahLst/>
              <a:cxnLst/>
              <a:rect l="l" t="t" r="r" b="b"/>
              <a:pathLst>
                <a:path w="2320925" h="2200275">
                  <a:moveTo>
                    <a:pt x="1220523" y="2200097"/>
                  </a:moveTo>
                  <a:lnTo>
                    <a:pt x="0" y="2200097"/>
                  </a:lnTo>
                </a:path>
                <a:path w="2320925" h="2200275">
                  <a:moveTo>
                    <a:pt x="0" y="0"/>
                  </a:moveTo>
                  <a:lnTo>
                    <a:pt x="1220523" y="0"/>
                  </a:lnTo>
                  <a:lnTo>
                    <a:pt x="1268170" y="1018"/>
                  </a:lnTo>
                  <a:lnTo>
                    <a:pt x="1315305" y="4045"/>
                  </a:lnTo>
                  <a:lnTo>
                    <a:pt x="1361886" y="9040"/>
                  </a:lnTo>
                  <a:lnTo>
                    <a:pt x="1407873" y="15960"/>
                  </a:lnTo>
                  <a:lnTo>
                    <a:pt x="1453224" y="24765"/>
                  </a:lnTo>
                  <a:lnTo>
                    <a:pt x="1497896" y="35412"/>
                  </a:lnTo>
                  <a:lnTo>
                    <a:pt x="1541849" y="47861"/>
                  </a:lnTo>
                  <a:lnTo>
                    <a:pt x="1585041" y="62068"/>
                  </a:lnTo>
                  <a:lnTo>
                    <a:pt x="1627430" y="77994"/>
                  </a:lnTo>
                  <a:lnTo>
                    <a:pt x="1668975" y="95595"/>
                  </a:lnTo>
                  <a:lnTo>
                    <a:pt x="1709633" y="114831"/>
                  </a:lnTo>
                  <a:lnTo>
                    <a:pt x="1749365" y="135660"/>
                  </a:lnTo>
                  <a:lnTo>
                    <a:pt x="1788127" y="158041"/>
                  </a:lnTo>
                  <a:lnTo>
                    <a:pt x="1825878" y="181931"/>
                  </a:lnTo>
                  <a:lnTo>
                    <a:pt x="1862577" y="207289"/>
                  </a:lnTo>
                  <a:lnTo>
                    <a:pt x="1898182" y="234074"/>
                  </a:lnTo>
                  <a:lnTo>
                    <a:pt x="1932652" y="262244"/>
                  </a:lnTo>
                  <a:lnTo>
                    <a:pt x="1965944" y="291757"/>
                  </a:lnTo>
                  <a:lnTo>
                    <a:pt x="1998018" y="322572"/>
                  </a:lnTo>
                  <a:lnTo>
                    <a:pt x="2028832" y="354646"/>
                  </a:lnTo>
                  <a:lnTo>
                    <a:pt x="2058344" y="387940"/>
                  </a:lnTo>
                  <a:lnTo>
                    <a:pt x="2086513" y="422410"/>
                  </a:lnTo>
                  <a:lnTo>
                    <a:pt x="2113296" y="458016"/>
                  </a:lnTo>
                  <a:lnTo>
                    <a:pt x="2138653" y="494715"/>
                  </a:lnTo>
                  <a:lnTo>
                    <a:pt x="2162542" y="532467"/>
                  </a:lnTo>
                  <a:lnTo>
                    <a:pt x="2184921" y="571229"/>
                  </a:lnTo>
                  <a:lnTo>
                    <a:pt x="2205749" y="610960"/>
                  </a:lnTo>
                  <a:lnTo>
                    <a:pt x="2224984" y="651618"/>
                  </a:lnTo>
                  <a:lnTo>
                    <a:pt x="2242584" y="693162"/>
                  </a:lnTo>
                  <a:lnTo>
                    <a:pt x="2258508" y="735550"/>
                  </a:lnTo>
                  <a:lnTo>
                    <a:pt x="2272714" y="778740"/>
                  </a:lnTo>
                  <a:lnTo>
                    <a:pt x="2285162" y="822692"/>
                  </a:lnTo>
                  <a:lnTo>
                    <a:pt x="2295808" y="867362"/>
                  </a:lnTo>
                  <a:lnTo>
                    <a:pt x="2304612" y="912710"/>
                  </a:lnTo>
                  <a:lnTo>
                    <a:pt x="2311532" y="958695"/>
                  </a:lnTo>
                  <a:lnTo>
                    <a:pt x="2316526" y="1005274"/>
                  </a:lnTo>
                  <a:lnTo>
                    <a:pt x="2319553" y="1052405"/>
                  </a:lnTo>
                  <a:lnTo>
                    <a:pt x="2320571" y="1100048"/>
                  </a:lnTo>
                  <a:lnTo>
                    <a:pt x="2319553" y="1147691"/>
                  </a:lnTo>
                  <a:lnTo>
                    <a:pt x="2316526" y="1194823"/>
                  </a:lnTo>
                  <a:lnTo>
                    <a:pt x="2311531" y="1241401"/>
                  </a:lnTo>
                  <a:lnTo>
                    <a:pt x="2304610" y="1287386"/>
                  </a:lnTo>
                  <a:lnTo>
                    <a:pt x="2295806" y="1332734"/>
                  </a:lnTo>
                  <a:lnTo>
                    <a:pt x="2285159" y="1377405"/>
                  </a:lnTo>
                  <a:lnTo>
                    <a:pt x="2272710" y="1421356"/>
                  </a:lnTo>
                  <a:lnTo>
                    <a:pt x="2258503" y="1464546"/>
                  </a:lnTo>
                  <a:lnTo>
                    <a:pt x="2242577" y="1506934"/>
                  </a:lnTo>
                  <a:lnTo>
                    <a:pt x="2224976" y="1548478"/>
                  </a:lnTo>
                  <a:lnTo>
                    <a:pt x="2205740" y="1589136"/>
                  </a:lnTo>
                  <a:lnTo>
                    <a:pt x="2184911" y="1628867"/>
                  </a:lnTo>
                  <a:lnTo>
                    <a:pt x="2162530" y="1667629"/>
                  </a:lnTo>
                  <a:lnTo>
                    <a:pt x="2138640" y="1705381"/>
                  </a:lnTo>
                  <a:lnTo>
                    <a:pt x="2113282" y="1742080"/>
                  </a:lnTo>
                  <a:lnTo>
                    <a:pt x="2086497" y="1777686"/>
                  </a:lnTo>
                  <a:lnTo>
                    <a:pt x="2058327" y="1812156"/>
                  </a:lnTo>
                  <a:lnTo>
                    <a:pt x="2028814" y="1845450"/>
                  </a:lnTo>
                  <a:lnTo>
                    <a:pt x="1997999" y="1877525"/>
                  </a:lnTo>
                  <a:lnTo>
                    <a:pt x="1965924" y="1908339"/>
                  </a:lnTo>
                  <a:lnTo>
                    <a:pt x="1932631" y="1937853"/>
                  </a:lnTo>
                  <a:lnTo>
                    <a:pt x="1898161" y="1966022"/>
                  </a:lnTo>
                  <a:lnTo>
                    <a:pt x="1862555" y="1992807"/>
                  </a:lnTo>
                  <a:lnTo>
                    <a:pt x="1825856" y="2018165"/>
                  </a:lnTo>
                  <a:lnTo>
                    <a:pt x="1788104" y="2042055"/>
                  </a:lnTo>
                  <a:lnTo>
                    <a:pt x="1749342" y="2064436"/>
                  </a:lnTo>
                  <a:lnTo>
                    <a:pt x="1709611" y="2085265"/>
                  </a:lnTo>
                  <a:lnTo>
                    <a:pt x="1668953" y="2104501"/>
                  </a:lnTo>
                  <a:lnTo>
                    <a:pt x="1627409" y="2122103"/>
                  </a:lnTo>
                  <a:lnTo>
                    <a:pt x="1585021" y="2138028"/>
                  </a:lnTo>
                  <a:lnTo>
                    <a:pt x="1541831" y="2152236"/>
                  </a:lnTo>
                  <a:lnTo>
                    <a:pt x="1497879" y="2164684"/>
                  </a:lnTo>
                  <a:lnTo>
                    <a:pt x="1453209" y="2175331"/>
                  </a:lnTo>
                  <a:lnTo>
                    <a:pt x="1407861" y="2184136"/>
                  </a:lnTo>
                  <a:lnTo>
                    <a:pt x="1361876" y="2191056"/>
                  </a:lnTo>
                  <a:lnTo>
                    <a:pt x="1315297" y="2196051"/>
                  </a:lnTo>
                  <a:lnTo>
                    <a:pt x="1268166" y="2199078"/>
                  </a:lnTo>
                  <a:lnTo>
                    <a:pt x="1220523" y="2200097"/>
                  </a:lnTo>
                </a:path>
              </a:pathLst>
            </a:custGeom>
            <a:ln w="12700">
              <a:solidFill>
                <a:srgbClr val="A49AFF"/>
              </a:solidFill>
            </a:ln>
          </p:spPr>
          <p:txBody>
            <a:bodyPr wrap="square" lIns="0" tIns="0" rIns="0" bIns="0" rtlCol="0"/>
            <a:lstStyle/>
            <a:p>
              <a:endParaRPr sz="1590" spc="100"/>
            </a:p>
          </p:txBody>
        </p:sp>
        <p:sp>
          <p:nvSpPr>
            <p:cNvPr id="28" name="object 28"/>
            <p:cNvSpPr/>
            <p:nvPr/>
          </p:nvSpPr>
          <p:spPr>
            <a:xfrm>
              <a:off x="0" y="7657401"/>
              <a:ext cx="2077720" cy="1713864"/>
            </a:xfrm>
            <a:custGeom>
              <a:avLst/>
              <a:gdLst/>
              <a:ahLst/>
              <a:cxnLst/>
              <a:rect l="l" t="t" r="r" b="b"/>
              <a:pathLst>
                <a:path w="2077720" h="1713865">
                  <a:moveTo>
                    <a:pt x="1220523" y="1713801"/>
                  </a:moveTo>
                  <a:lnTo>
                    <a:pt x="0" y="1713801"/>
                  </a:lnTo>
                </a:path>
                <a:path w="2077720" h="1713865">
                  <a:moveTo>
                    <a:pt x="0" y="0"/>
                  </a:moveTo>
                  <a:lnTo>
                    <a:pt x="1220472" y="0"/>
                  </a:lnTo>
                  <a:lnTo>
                    <a:pt x="1269030" y="1358"/>
                  </a:lnTo>
                  <a:lnTo>
                    <a:pt x="1316887" y="5387"/>
                  </a:lnTo>
                  <a:lnTo>
                    <a:pt x="1363970" y="12011"/>
                  </a:lnTo>
                  <a:lnTo>
                    <a:pt x="1410204" y="21160"/>
                  </a:lnTo>
                  <a:lnTo>
                    <a:pt x="1455519" y="32759"/>
                  </a:lnTo>
                  <a:lnTo>
                    <a:pt x="1499840" y="46736"/>
                  </a:lnTo>
                  <a:lnTo>
                    <a:pt x="1543096" y="63017"/>
                  </a:lnTo>
                  <a:lnTo>
                    <a:pt x="1585212" y="81531"/>
                  </a:lnTo>
                  <a:lnTo>
                    <a:pt x="1626117" y="102204"/>
                  </a:lnTo>
                  <a:lnTo>
                    <a:pt x="1665736" y="124964"/>
                  </a:lnTo>
                  <a:lnTo>
                    <a:pt x="1703998" y="149737"/>
                  </a:lnTo>
                  <a:lnTo>
                    <a:pt x="1740830" y="176450"/>
                  </a:lnTo>
                  <a:lnTo>
                    <a:pt x="1776158" y="205031"/>
                  </a:lnTo>
                  <a:lnTo>
                    <a:pt x="1809910" y="235407"/>
                  </a:lnTo>
                  <a:lnTo>
                    <a:pt x="1842012" y="267505"/>
                  </a:lnTo>
                  <a:lnTo>
                    <a:pt x="1872392" y="301252"/>
                  </a:lnTo>
                  <a:lnTo>
                    <a:pt x="1900978" y="336575"/>
                  </a:lnTo>
                  <a:lnTo>
                    <a:pt x="1927695" y="373401"/>
                  </a:lnTo>
                  <a:lnTo>
                    <a:pt x="1952472" y="411658"/>
                  </a:lnTo>
                  <a:lnTo>
                    <a:pt x="1975234" y="451273"/>
                  </a:lnTo>
                  <a:lnTo>
                    <a:pt x="1995911" y="492172"/>
                  </a:lnTo>
                  <a:lnTo>
                    <a:pt x="2014427" y="534283"/>
                  </a:lnTo>
                  <a:lnTo>
                    <a:pt x="2030712" y="577533"/>
                  </a:lnTo>
                  <a:lnTo>
                    <a:pt x="2044691" y="621848"/>
                  </a:lnTo>
                  <a:lnTo>
                    <a:pt x="2056292" y="667158"/>
                  </a:lnTo>
                  <a:lnTo>
                    <a:pt x="2065441" y="713387"/>
                  </a:lnTo>
                  <a:lnTo>
                    <a:pt x="2072067" y="760464"/>
                  </a:lnTo>
                  <a:lnTo>
                    <a:pt x="2076096" y="808315"/>
                  </a:lnTo>
                  <a:lnTo>
                    <a:pt x="2077455" y="856869"/>
                  </a:lnTo>
                  <a:lnTo>
                    <a:pt x="2076096" y="905427"/>
                  </a:lnTo>
                  <a:lnTo>
                    <a:pt x="2072067" y="953283"/>
                  </a:lnTo>
                  <a:lnTo>
                    <a:pt x="2065441" y="1000365"/>
                  </a:lnTo>
                  <a:lnTo>
                    <a:pt x="2056292" y="1046598"/>
                  </a:lnTo>
                  <a:lnTo>
                    <a:pt x="2044691" y="1091912"/>
                  </a:lnTo>
                  <a:lnTo>
                    <a:pt x="2030712" y="1136231"/>
                  </a:lnTo>
                  <a:lnTo>
                    <a:pt x="2014428" y="1179485"/>
                  </a:lnTo>
                  <a:lnTo>
                    <a:pt x="1995912" y="1221599"/>
                  </a:lnTo>
                  <a:lnTo>
                    <a:pt x="1975236" y="1262501"/>
                  </a:lnTo>
                  <a:lnTo>
                    <a:pt x="1952474" y="1302119"/>
                  </a:lnTo>
                  <a:lnTo>
                    <a:pt x="1927698" y="1340378"/>
                  </a:lnTo>
                  <a:lnTo>
                    <a:pt x="1900981" y="1377207"/>
                  </a:lnTo>
                  <a:lnTo>
                    <a:pt x="1872397" y="1412533"/>
                  </a:lnTo>
                  <a:lnTo>
                    <a:pt x="1842018" y="1446282"/>
                  </a:lnTo>
                  <a:lnTo>
                    <a:pt x="1809917" y="1478382"/>
                  </a:lnTo>
                  <a:lnTo>
                    <a:pt x="1776166" y="1508760"/>
                  </a:lnTo>
                  <a:lnTo>
                    <a:pt x="1740840" y="1537342"/>
                  </a:lnTo>
                  <a:lnTo>
                    <a:pt x="1704011" y="1564057"/>
                  </a:lnTo>
                  <a:lnTo>
                    <a:pt x="1665751" y="1588831"/>
                  </a:lnTo>
                  <a:lnTo>
                    <a:pt x="1626133" y="1611592"/>
                  </a:lnTo>
                  <a:lnTo>
                    <a:pt x="1585231" y="1632266"/>
                  </a:lnTo>
                  <a:lnTo>
                    <a:pt x="1543118" y="1650781"/>
                  </a:lnTo>
                  <a:lnTo>
                    <a:pt x="1499866" y="1667063"/>
                  </a:lnTo>
                  <a:lnTo>
                    <a:pt x="1455548" y="1681040"/>
                  </a:lnTo>
                  <a:lnTo>
                    <a:pt x="1410237" y="1692640"/>
                  </a:lnTo>
                  <a:lnTo>
                    <a:pt x="1364006" y="1701789"/>
                  </a:lnTo>
                  <a:lnTo>
                    <a:pt x="1316928" y="1708414"/>
                  </a:lnTo>
                  <a:lnTo>
                    <a:pt x="1269076" y="1712442"/>
                  </a:lnTo>
                  <a:lnTo>
                    <a:pt x="1220523" y="1713801"/>
                  </a:lnTo>
                </a:path>
              </a:pathLst>
            </a:custGeom>
            <a:ln w="12700">
              <a:solidFill>
                <a:srgbClr val="A49AFF"/>
              </a:solidFill>
            </a:ln>
          </p:spPr>
          <p:txBody>
            <a:bodyPr wrap="square" lIns="0" tIns="0" rIns="0" bIns="0" rtlCol="0"/>
            <a:lstStyle/>
            <a:p>
              <a:endParaRPr sz="1590" spc="100"/>
            </a:p>
          </p:txBody>
        </p:sp>
        <p:sp>
          <p:nvSpPr>
            <p:cNvPr id="29" name="object 29"/>
            <p:cNvSpPr/>
            <p:nvPr/>
          </p:nvSpPr>
          <p:spPr>
            <a:xfrm>
              <a:off x="0" y="7900467"/>
              <a:ext cx="1834514" cy="1228090"/>
            </a:xfrm>
            <a:custGeom>
              <a:avLst/>
              <a:gdLst/>
              <a:ahLst/>
              <a:cxnLst/>
              <a:rect l="l" t="t" r="r" b="b"/>
              <a:pathLst>
                <a:path w="1834514" h="1228090">
                  <a:moveTo>
                    <a:pt x="1220523" y="1227620"/>
                  </a:moveTo>
                  <a:lnTo>
                    <a:pt x="0" y="1227655"/>
                  </a:lnTo>
                </a:path>
                <a:path w="1834514" h="1228090">
                  <a:moveTo>
                    <a:pt x="0" y="0"/>
                  </a:moveTo>
                  <a:lnTo>
                    <a:pt x="1220523" y="0"/>
                  </a:lnTo>
                  <a:lnTo>
                    <a:pt x="1268423" y="1850"/>
                  </a:lnTo>
                  <a:lnTo>
                    <a:pt x="1315327" y="7310"/>
                  </a:lnTo>
                  <a:lnTo>
                    <a:pt x="1361097" y="16241"/>
                  </a:lnTo>
                  <a:lnTo>
                    <a:pt x="1405596" y="28506"/>
                  </a:lnTo>
                  <a:lnTo>
                    <a:pt x="1448686" y="43968"/>
                  </a:lnTo>
                  <a:lnTo>
                    <a:pt x="1490230" y="62488"/>
                  </a:lnTo>
                  <a:lnTo>
                    <a:pt x="1530091" y="83930"/>
                  </a:lnTo>
                  <a:lnTo>
                    <a:pt x="1568129" y="108156"/>
                  </a:lnTo>
                  <a:lnTo>
                    <a:pt x="1604210" y="135027"/>
                  </a:lnTo>
                  <a:lnTo>
                    <a:pt x="1638194" y="164407"/>
                  </a:lnTo>
                  <a:lnTo>
                    <a:pt x="1669944" y="196158"/>
                  </a:lnTo>
                  <a:lnTo>
                    <a:pt x="1699323" y="230143"/>
                  </a:lnTo>
                  <a:lnTo>
                    <a:pt x="1726193" y="266223"/>
                  </a:lnTo>
                  <a:lnTo>
                    <a:pt x="1750417" y="304261"/>
                  </a:lnTo>
                  <a:lnTo>
                    <a:pt x="1771857" y="344120"/>
                  </a:lnTo>
                  <a:lnTo>
                    <a:pt x="1790376" y="385663"/>
                  </a:lnTo>
                  <a:lnTo>
                    <a:pt x="1805836" y="428750"/>
                  </a:lnTo>
                  <a:lnTo>
                    <a:pt x="1818100" y="473245"/>
                  </a:lnTo>
                  <a:lnTo>
                    <a:pt x="1827030" y="519011"/>
                  </a:lnTo>
                  <a:lnTo>
                    <a:pt x="1832489" y="565910"/>
                  </a:lnTo>
                  <a:lnTo>
                    <a:pt x="1834339" y="613803"/>
                  </a:lnTo>
                  <a:lnTo>
                    <a:pt x="1832489" y="661704"/>
                  </a:lnTo>
                  <a:lnTo>
                    <a:pt x="1827030" y="708609"/>
                  </a:lnTo>
                  <a:lnTo>
                    <a:pt x="1818100" y="754380"/>
                  </a:lnTo>
                  <a:lnTo>
                    <a:pt x="1805836" y="798881"/>
                  </a:lnTo>
                  <a:lnTo>
                    <a:pt x="1790376" y="841973"/>
                  </a:lnTo>
                  <a:lnTo>
                    <a:pt x="1771857" y="883520"/>
                  </a:lnTo>
                  <a:lnTo>
                    <a:pt x="1750417" y="923382"/>
                  </a:lnTo>
                  <a:lnTo>
                    <a:pt x="1726193" y="961423"/>
                  </a:lnTo>
                  <a:lnTo>
                    <a:pt x="1699323" y="997506"/>
                  </a:lnTo>
                  <a:lnTo>
                    <a:pt x="1669944" y="1031492"/>
                  </a:lnTo>
                  <a:lnTo>
                    <a:pt x="1638194" y="1063244"/>
                  </a:lnTo>
                  <a:lnTo>
                    <a:pt x="1604210" y="1092624"/>
                  </a:lnTo>
                  <a:lnTo>
                    <a:pt x="1568129" y="1119495"/>
                  </a:lnTo>
                  <a:lnTo>
                    <a:pt x="1530091" y="1143720"/>
                  </a:lnTo>
                  <a:lnTo>
                    <a:pt x="1490230" y="1165159"/>
                  </a:lnTo>
                  <a:lnTo>
                    <a:pt x="1448686" y="1183677"/>
                  </a:lnTo>
                  <a:lnTo>
                    <a:pt x="1405596" y="1199135"/>
                  </a:lnTo>
                  <a:lnTo>
                    <a:pt x="1361097" y="1211396"/>
                  </a:lnTo>
                  <a:lnTo>
                    <a:pt x="1315327" y="1220322"/>
                  </a:lnTo>
                  <a:lnTo>
                    <a:pt x="1268423" y="1225776"/>
                  </a:lnTo>
                  <a:lnTo>
                    <a:pt x="1220523" y="1227620"/>
                  </a:lnTo>
                </a:path>
              </a:pathLst>
            </a:custGeom>
            <a:ln w="12700">
              <a:solidFill>
                <a:srgbClr val="A49AFF"/>
              </a:solidFill>
            </a:ln>
          </p:spPr>
          <p:txBody>
            <a:bodyPr wrap="square" lIns="0" tIns="0" rIns="0" bIns="0" rtlCol="0"/>
            <a:lstStyle/>
            <a:p>
              <a:endParaRPr sz="1590" spc="100"/>
            </a:p>
          </p:txBody>
        </p:sp>
        <p:sp>
          <p:nvSpPr>
            <p:cNvPr id="30" name="object 30"/>
            <p:cNvSpPr/>
            <p:nvPr/>
          </p:nvSpPr>
          <p:spPr>
            <a:xfrm>
              <a:off x="0" y="8143593"/>
              <a:ext cx="1591310" cy="741680"/>
            </a:xfrm>
            <a:custGeom>
              <a:avLst/>
              <a:gdLst/>
              <a:ahLst/>
              <a:cxnLst/>
              <a:rect l="l" t="t" r="r" b="b"/>
              <a:pathLst>
                <a:path w="1591310" h="741679">
                  <a:moveTo>
                    <a:pt x="1220523" y="741425"/>
                  </a:moveTo>
                  <a:lnTo>
                    <a:pt x="0" y="741425"/>
                  </a:lnTo>
                </a:path>
                <a:path w="1591310" h="741679">
                  <a:moveTo>
                    <a:pt x="0" y="0"/>
                  </a:moveTo>
                  <a:lnTo>
                    <a:pt x="1220472" y="0"/>
                  </a:lnTo>
                  <a:lnTo>
                    <a:pt x="1266924" y="2893"/>
                  </a:lnTo>
                  <a:lnTo>
                    <a:pt x="1311671" y="11341"/>
                  </a:lnTo>
                  <a:lnTo>
                    <a:pt x="1354363" y="24992"/>
                  </a:lnTo>
                  <a:lnTo>
                    <a:pt x="1394650" y="43497"/>
                  </a:lnTo>
                  <a:lnTo>
                    <a:pt x="1432181" y="66505"/>
                  </a:lnTo>
                  <a:lnTo>
                    <a:pt x="1466608" y="93667"/>
                  </a:lnTo>
                  <a:lnTo>
                    <a:pt x="1497580" y="124632"/>
                  </a:lnTo>
                  <a:lnTo>
                    <a:pt x="1524747" y="159050"/>
                  </a:lnTo>
                  <a:lnTo>
                    <a:pt x="1547759" y="196572"/>
                  </a:lnTo>
                  <a:lnTo>
                    <a:pt x="1566266" y="236846"/>
                  </a:lnTo>
                  <a:lnTo>
                    <a:pt x="1579919" y="279524"/>
                  </a:lnTo>
                  <a:lnTo>
                    <a:pt x="1588367" y="324254"/>
                  </a:lnTo>
                  <a:lnTo>
                    <a:pt x="1591261" y="370687"/>
                  </a:lnTo>
                  <a:lnTo>
                    <a:pt x="1588367" y="417129"/>
                  </a:lnTo>
                  <a:lnTo>
                    <a:pt x="1579919" y="461866"/>
                  </a:lnTo>
                  <a:lnTo>
                    <a:pt x="1566267" y="504551"/>
                  </a:lnTo>
                  <a:lnTo>
                    <a:pt x="1547760" y="544831"/>
                  </a:lnTo>
                  <a:lnTo>
                    <a:pt x="1524750" y="582358"/>
                  </a:lnTo>
                  <a:lnTo>
                    <a:pt x="1497585" y="616780"/>
                  </a:lnTo>
                  <a:lnTo>
                    <a:pt x="1466616" y="647749"/>
                  </a:lnTo>
                  <a:lnTo>
                    <a:pt x="1432193" y="674914"/>
                  </a:lnTo>
                  <a:lnTo>
                    <a:pt x="1394667" y="697925"/>
                  </a:lnTo>
                  <a:lnTo>
                    <a:pt x="1354386" y="716431"/>
                  </a:lnTo>
                  <a:lnTo>
                    <a:pt x="1311702" y="730084"/>
                  </a:lnTo>
                  <a:lnTo>
                    <a:pt x="1266964" y="738532"/>
                  </a:lnTo>
                  <a:lnTo>
                    <a:pt x="1220523" y="741425"/>
                  </a:lnTo>
                </a:path>
              </a:pathLst>
            </a:custGeom>
            <a:ln w="12700">
              <a:solidFill>
                <a:srgbClr val="A49AFF"/>
              </a:solidFill>
            </a:ln>
          </p:spPr>
          <p:txBody>
            <a:bodyPr wrap="square" lIns="0" tIns="0" rIns="0" bIns="0" rtlCol="0"/>
            <a:lstStyle/>
            <a:p>
              <a:endParaRPr sz="1590" spc="100"/>
            </a:p>
          </p:txBody>
        </p:sp>
        <p:sp>
          <p:nvSpPr>
            <p:cNvPr id="31" name="object 31"/>
            <p:cNvSpPr/>
            <p:nvPr/>
          </p:nvSpPr>
          <p:spPr>
            <a:xfrm>
              <a:off x="0" y="8386668"/>
              <a:ext cx="1348740" cy="255270"/>
            </a:xfrm>
            <a:custGeom>
              <a:avLst/>
              <a:gdLst/>
              <a:ahLst/>
              <a:cxnLst/>
              <a:rect l="l" t="t" r="r" b="b"/>
              <a:pathLst>
                <a:path w="1348740" h="255270">
                  <a:moveTo>
                    <a:pt x="1348144" y="127606"/>
                  </a:moveTo>
                  <a:lnTo>
                    <a:pt x="1338111" y="177289"/>
                  </a:lnTo>
                  <a:lnTo>
                    <a:pt x="1310755" y="217854"/>
                  </a:lnTo>
                  <a:lnTo>
                    <a:pt x="1270188" y="245202"/>
                  </a:lnTo>
                  <a:lnTo>
                    <a:pt x="1220522" y="255229"/>
                  </a:lnTo>
                  <a:lnTo>
                    <a:pt x="0" y="255229"/>
                  </a:lnTo>
                </a:path>
                <a:path w="1348740" h="255270">
                  <a:moveTo>
                    <a:pt x="0" y="0"/>
                  </a:moveTo>
                  <a:lnTo>
                    <a:pt x="1220522" y="35"/>
                  </a:lnTo>
                  <a:lnTo>
                    <a:pt x="1270188" y="10040"/>
                  </a:lnTo>
                  <a:lnTo>
                    <a:pt x="1310755" y="37384"/>
                  </a:lnTo>
                  <a:lnTo>
                    <a:pt x="1338111" y="77946"/>
                  </a:lnTo>
                  <a:lnTo>
                    <a:pt x="1348144" y="127606"/>
                  </a:lnTo>
                </a:path>
              </a:pathLst>
            </a:custGeom>
            <a:ln w="12700">
              <a:solidFill>
                <a:srgbClr val="A49AFF"/>
              </a:solidFill>
            </a:ln>
          </p:spPr>
          <p:txBody>
            <a:bodyPr wrap="square" lIns="0" tIns="0" rIns="0" bIns="0" rtlCol="0"/>
            <a:lstStyle/>
            <a:p>
              <a:endParaRPr sz="1590" spc="100"/>
            </a:p>
          </p:txBody>
        </p:sp>
      </p:grpSp>
      <p:sp>
        <p:nvSpPr>
          <p:cNvPr id="53" name="文本框 52"/>
          <p:cNvSpPr txBox="1"/>
          <p:nvPr/>
        </p:nvSpPr>
        <p:spPr>
          <a:xfrm>
            <a:off x="620721" y="4657354"/>
            <a:ext cx="5616575" cy="1060450"/>
          </a:xfrm>
          <a:prstGeom prst="rect">
            <a:avLst/>
          </a:prstGeom>
          <a:noFill/>
        </p:spPr>
        <p:txBody>
          <a:bodyPr wrap="square">
            <a:spAutoFit/>
          </a:bodyPr>
          <a:lstStyle/>
          <a:p>
            <a:pPr indent="0">
              <a:lnSpc>
                <a:spcPct val="125000"/>
              </a:lnSpc>
              <a:buFont typeface="+mj-lt"/>
              <a:buNone/>
            </a:pPr>
            <a:r>
              <a:rPr kumimoji="1" b="1" spc="100" dirty="0">
                <a:solidFill>
                  <a:schemeClr val="tx1">
                    <a:lumMod val="75000"/>
                    <a:lumOff val="25000"/>
                  </a:schemeClr>
                </a:solidFill>
                <a:latin typeface="Times New Roman" panose="02020603050405020304" charset="0"/>
                <a:ea typeface="Times New Roman" panose="02020603050405020304" charset="0"/>
                <a:sym typeface="+mn-ea"/>
              </a:rPr>
              <a:t>GMV Projections / Development Opportunities / Geopolitics</a:t>
            </a:r>
            <a:endParaRPr kumimoji="1" b="1" spc="100" dirty="0">
              <a:solidFill>
                <a:schemeClr val="tx1">
                  <a:lumMod val="75000"/>
                  <a:lumOff val="25000"/>
                </a:schemeClr>
              </a:solidFill>
              <a:latin typeface="Times New Roman" panose="02020603050405020304" charset="0"/>
              <a:ea typeface="Times New Roman" panose="02020603050405020304" charset="0"/>
              <a:sym typeface="+mn-ea"/>
            </a:endParaRPr>
          </a:p>
          <a:p>
            <a:endParaRPr kumimoji="1" lang="zh-CN" altLang="en-US" b="1" spc="100" dirty="0">
              <a:solidFill>
                <a:schemeClr val="tx1">
                  <a:lumMod val="75000"/>
                  <a:lumOff val="25000"/>
                </a:schemeClr>
              </a:solidFill>
              <a:latin typeface="Times New Roman" panose="02020603050405020304" charset="0"/>
              <a:ea typeface="Times New Roman" panose="02020603050405020304" charset="0"/>
              <a:sym typeface="+mn-ea"/>
            </a:endParaRPr>
          </a:p>
        </p:txBody>
      </p:sp>
      <p:sp>
        <p:nvSpPr>
          <p:cNvPr id="61" name="文本框 60"/>
          <p:cNvSpPr txBox="1"/>
          <p:nvPr/>
        </p:nvSpPr>
        <p:spPr>
          <a:xfrm>
            <a:off x="3429635" y="8185264"/>
            <a:ext cx="2808287" cy="337185"/>
          </a:xfrm>
          <a:prstGeom prst="rect">
            <a:avLst/>
          </a:prstGeom>
          <a:noFill/>
        </p:spPr>
        <p:txBody>
          <a:bodyPr wrap="square">
            <a:spAutoFit/>
          </a:bodyPr>
          <a:lstStyle/>
          <a:p>
            <a:pPr algn="r"/>
            <a:r>
              <a:rPr kumimoji="1" lang="en-GB" altLang="zh-CN" sz="1600" b="1" spc="100" dirty="0">
                <a:solidFill>
                  <a:srgbClr val="6559ED"/>
                </a:solidFill>
                <a:latin typeface="Arial" panose="020B0604020202020204" pitchFamily="34" charset="0"/>
                <a:ea typeface="Times New Roman" panose="02020603050405020304" charset="0"/>
                <a:cs typeface="Arial" panose="020B0604020202020204" pitchFamily="34" charset="0"/>
              </a:rPr>
              <a:t>CHAPTER </a:t>
            </a:r>
            <a:r>
              <a:rPr kumimoji="1" lang="en-US" altLang="en-GB" sz="1600" b="1" spc="100" dirty="0">
                <a:solidFill>
                  <a:srgbClr val="6559ED"/>
                </a:solidFill>
                <a:latin typeface="Arial" panose="020B0604020202020204" pitchFamily="34" charset="0"/>
                <a:ea typeface="Times New Roman" panose="02020603050405020304" charset="0"/>
                <a:cs typeface="Arial" panose="020B0604020202020204" pitchFamily="34" charset="0"/>
              </a:rPr>
              <a:t>FOUR</a:t>
            </a:r>
            <a:endParaRPr kumimoji="1" lang="en-US" altLang="en-GB" sz="1600" b="1" spc="100" dirty="0">
              <a:solidFill>
                <a:srgbClr val="6559ED"/>
              </a:solidFill>
              <a:latin typeface="Arial" panose="020B0604020202020204" pitchFamily="34" charset="0"/>
              <a:ea typeface="Times New Roman" panose="02020603050405020304" charset="0"/>
              <a:cs typeface="Arial" panose="020B0604020202020204" pitchFamily="34" charset="0"/>
            </a:endParaRPr>
          </a:p>
        </p:txBody>
      </p:sp>
      <p:sp>
        <p:nvSpPr>
          <p:cNvPr id="57" name="文本框 56"/>
          <p:cNvSpPr txBox="1"/>
          <p:nvPr/>
        </p:nvSpPr>
        <p:spPr>
          <a:xfrm>
            <a:off x="621030" y="3787140"/>
            <a:ext cx="4986655" cy="460375"/>
          </a:xfrm>
          <a:prstGeom prst="rect">
            <a:avLst/>
          </a:prstGeom>
          <a:noFill/>
        </p:spPr>
        <p:txBody>
          <a:bodyPr wrap="square">
            <a:spAutoFit/>
          </a:bodyPr>
          <a:lstStyle/>
          <a:p>
            <a:r>
              <a:rPr kumimoji="1" lang="zh-CN" altLang="en-US" sz="2400" b="1" spc="100" dirty="0">
                <a:solidFill>
                  <a:srgbClr val="6559ED"/>
                </a:solidFill>
                <a:latin typeface="Times New Roman" panose="02020603050405020304" charset="0"/>
                <a:ea typeface="Times New Roman" panose="02020603050405020304" charset="0"/>
              </a:rPr>
              <a:t>Future Development Projections</a:t>
            </a:r>
            <a:endParaRPr kumimoji="1" lang="zh-CN" altLang="en-US" sz="2400" b="1" spc="100" dirty="0">
              <a:solidFill>
                <a:srgbClr val="6559ED"/>
              </a:solidFill>
              <a:latin typeface="Times New Roman" panose="02020603050405020304" charset="0"/>
              <a:ea typeface="Times New Roman" panose="02020603050405020304" charset="0"/>
            </a:endParaRPr>
          </a:p>
        </p:txBody>
      </p:sp>
      <p:pic>
        <p:nvPicPr>
          <p:cNvPr id="63" name="图形 62"/>
          <p:cNvPicPr>
            <a:picLocks noChangeAspect="1"/>
          </p:cNvPicPr>
          <p:nvPr/>
        </p:nvPicPr>
        <p:blipFill>
          <a:blip r:embed="rId1"/>
          <a:stretch>
            <a:fillRect/>
          </a:stretch>
        </p:blipFill>
        <p:spPr>
          <a:xfrm>
            <a:off x="3774962" y="0"/>
            <a:ext cx="3083037" cy="331038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文本框 57"/>
          <p:cNvSpPr txBox="1"/>
          <p:nvPr/>
        </p:nvSpPr>
        <p:spPr>
          <a:xfrm>
            <a:off x="4825606" y="6751290"/>
            <a:ext cx="1265797" cy="3154710"/>
          </a:xfrm>
          <a:prstGeom prst="rect">
            <a:avLst/>
          </a:prstGeom>
          <a:noFill/>
        </p:spPr>
        <p:txBody>
          <a:bodyPr wrap="square" anchor="ctr">
            <a:spAutoFit/>
          </a:bodyPr>
          <a:lstStyle/>
          <a:p>
            <a:pPr algn="r"/>
            <a:r>
              <a:rPr kumimoji="1" lang="en-US" altLang="zh-CN" sz="19900" b="1" spc="100" dirty="0">
                <a:solidFill>
                  <a:srgbClr val="EEEFFF"/>
                </a:solidFill>
                <a:latin typeface="Arial" panose="020B0604020202020204" pitchFamily="34" charset="0"/>
                <a:cs typeface="Arial" panose="020B0604020202020204" pitchFamily="34" charset="0"/>
              </a:rPr>
              <a:t>1</a:t>
            </a:r>
            <a:endParaRPr kumimoji="1" lang="zh-CN" altLang="en-US" sz="19900" b="1" spc="100" dirty="0">
              <a:solidFill>
                <a:srgbClr val="EEEFFF"/>
              </a:solidFill>
              <a:latin typeface="Arial" panose="020B0604020202020204" pitchFamily="34" charset="0"/>
              <a:cs typeface="Arial" panose="020B0604020202020204" pitchFamily="34" charset="0"/>
            </a:endParaRPr>
          </a:p>
        </p:txBody>
      </p:sp>
      <p:sp>
        <p:nvSpPr>
          <p:cNvPr id="50" name="矩形 49"/>
          <p:cNvSpPr/>
          <p:nvPr/>
        </p:nvSpPr>
        <p:spPr>
          <a:xfrm>
            <a:off x="714942" y="4341060"/>
            <a:ext cx="2652432" cy="233082"/>
          </a:xfrm>
          <a:prstGeom prst="rect">
            <a:avLst/>
          </a:prstGeom>
          <a:gradFill flip="none" rotWithShape="1">
            <a:gsLst>
              <a:gs pos="0">
                <a:schemeClr val="bg1"/>
              </a:gs>
              <a:gs pos="100000">
                <a:srgbClr val="A49A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pc="100"/>
          </a:p>
        </p:txBody>
      </p:sp>
      <p:grpSp>
        <p:nvGrpSpPr>
          <p:cNvPr id="23" name="object 23"/>
          <p:cNvGrpSpPr/>
          <p:nvPr/>
        </p:nvGrpSpPr>
        <p:grpSpPr>
          <a:xfrm>
            <a:off x="-5602" y="7009701"/>
            <a:ext cx="1891258" cy="2267314"/>
            <a:chOff x="-6350" y="6678568"/>
            <a:chExt cx="3062605" cy="3671570"/>
          </a:xfrm>
        </p:grpSpPr>
        <p:sp>
          <p:nvSpPr>
            <p:cNvPr id="24" name="object 24"/>
            <p:cNvSpPr/>
            <p:nvPr/>
          </p:nvSpPr>
          <p:spPr>
            <a:xfrm>
              <a:off x="0" y="6684918"/>
              <a:ext cx="3049905" cy="3658870"/>
            </a:xfrm>
            <a:custGeom>
              <a:avLst/>
              <a:gdLst/>
              <a:ahLst/>
              <a:cxnLst/>
              <a:rect l="l" t="t" r="r" b="b"/>
              <a:pathLst>
                <a:path w="3049905" h="3658870">
                  <a:moveTo>
                    <a:pt x="1220473" y="3658666"/>
                  </a:moveTo>
                  <a:lnTo>
                    <a:pt x="0" y="3658666"/>
                  </a:lnTo>
                </a:path>
                <a:path w="3049905" h="3658870">
                  <a:moveTo>
                    <a:pt x="0" y="0"/>
                  </a:moveTo>
                  <a:lnTo>
                    <a:pt x="1220473" y="0"/>
                  </a:lnTo>
                  <a:lnTo>
                    <a:pt x="1268364" y="617"/>
                  </a:lnTo>
                  <a:lnTo>
                    <a:pt x="1315955" y="2460"/>
                  </a:lnTo>
                  <a:lnTo>
                    <a:pt x="1363231" y="5514"/>
                  </a:lnTo>
                  <a:lnTo>
                    <a:pt x="1410177" y="9762"/>
                  </a:lnTo>
                  <a:lnTo>
                    <a:pt x="1456779" y="15190"/>
                  </a:lnTo>
                  <a:lnTo>
                    <a:pt x="1503020" y="21783"/>
                  </a:lnTo>
                  <a:lnTo>
                    <a:pt x="1548885" y="29525"/>
                  </a:lnTo>
                  <a:lnTo>
                    <a:pt x="1594361" y="38402"/>
                  </a:lnTo>
                  <a:lnTo>
                    <a:pt x="1639430" y="48398"/>
                  </a:lnTo>
                  <a:lnTo>
                    <a:pt x="1684079" y="59497"/>
                  </a:lnTo>
                  <a:lnTo>
                    <a:pt x="1728291" y="71686"/>
                  </a:lnTo>
                  <a:lnTo>
                    <a:pt x="1772053" y="84948"/>
                  </a:lnTo>
                  <a:lnTo>
                    <a:pt x="1815347" y="99268"/>
                  </a:lnTo>
                  <a:lnTo>
                    <a:pt x="1858160" y="114632"/>
                  </a:lnTo>
                  <a:lnTo>
                    <a:pt x="1900477" y="131024"/>
                  </a:lnTo>
                  <a:lnTo>
                    <a:pt x="1942281" y="148429"/>
                  </a:lnTo>
                  <a:lnTo>
                    <a:pt x="1983558" y="166831"/>
                  </a:lnTo>
                  <a:lnTo>
                    <a:pt x="2024293" y="186216"/>
                  </a:lnTo>
                  <a:lnTo>
                    <a:pt x="2064470" y="206568"/>
                  </a:lnTo>
                  <a:lnTo>
                    <a:pt x="2104075" y="227873"/>
                  </a:lnTo>
                  <a:lnTo>
                    <a:pt x="2143092" y="250114"/>
                  </a:lnTo>
                  <a:lnTo>
                    <a:pt x="2181505" y="273278"/>
                  </a:lnTo>
                  <a:lnTo>
                    <a:pt x="2219301" y="297347"/>
                  </a:lnTo>
                  <a:lnTo>
                    <a:pt x="2256462" y="322309"/>
                  </a:lnTo>
                  <a:lnTo>
                    <a:pt x="2292976" y="348147"/>
                  </a:lnTo>
                  <a:lnTo>
                    <a:pt x="2328825" y="374845"/>
                  </a:lnTo>
                  <a:lnTo>
                    <a:pt x="2363996" y="402390"/>
                  </a:lnTo>
                  <a:lnTo>
                    <a:pt x="2398472" y="430766"/>
                  </a:lnTo>
                  <a:lnTo>
                    <a:pt x="2432239" y="459957"/>
                  </a:lnTo>
                  <a:lnTo>
                    <a:pt x="2465282" y="489948"/>
                  </a:lnTo>
                  <a:lnTo>
                    <a:pt x="2497585" y="520725"/>
                  </a:lnTo>
                  <a:lnTo>
                    <a:pt x="2529133" y="552272"/>
                  </a:lnTo>
                  <a:lnTo>
                    <a:pt x="2559911" y="584573"/>
                  </a:lnTo>
                  <a:lnTo>
                    <a:pt x="2589903" y="617615"/>
                  </a:lnTo>
                  <a:lnTo>
                    <a:pt x="2619096" y="651381"/>
                  </a:lnTo>
                  <a:lnTo>
                    <a:pt x="2647472" y="685856"/>
                  </a:lnTo>
                  <a:lnTo>
                    <a:pt x="2675018" y="721025"/>
                  </a:lnTo>
                  <a:lnTo>
                    <a:pt x="2701718" y="756873"/>
                  </a:lnTo>
                  <a:lnTo>
                    <a:pt x="2727557" y="793386"/>
                  </a:lnTo>
                  <a:lnTo>
                    <a:pt x="2752520" y="830546"/>
                  </a:lnTo>
                  <a:lnTo>
                    <a:pt x="2776591" y="868341"/>
                  </a:lnTo>
                  <a:lnTo>
                    <a:pt x="2799755" y="906753"/>
                  </a:lnTo>
                  <a:lnTo>
                    <a:pt x="2821998" y="945769"/>
                  </a:lnTo>
                  <a:lnTo>
                    <a:pt x="2843303" y="985372"/>
                  </a:lnTo>
                  <a:lnTo>
                    <a:pt x="2863656" y="1025549"/>
                  </a:lnTo>
                  <a:lnTo>
                    <a:pt x="2883042" y="1066282"/>
                  </a:lnTo>
                  <a:lnTo>
                    <a:pt x="2901446" y="1107559"/>
                  </a:lnTo>
                  <a:lnTo>
                    <a:pt x="2918851" y="1149362"/>
                  </a:lnTo>
                  <a:lnTo>
                    <a:pt x="2935244" y="1191678"/>
                  </a:lnTo>
                  <a:lnTo>
                    <a:pt x="2950608" y="1234490"/>
                  </a:lnTo>
                  <a:lnTo>
                    <a:pt x="2964930" y="1277784"/>
                  </a:lnTo>
                  <a:lnTo>
                    <a:pt x="2978192" y="1321544"/>
                  </a:lnTo>
                  <a:lnTo>
                    <a:pt x="2990382" y="1365756"/>
                  </a:lnTo>
                  <a:lnTo>
                    <a:pt x="3001482" y="1410404"/>
                  </a:lnTo>
                  <a:lnTo>
                    <a:pt x="3011478" y="1455473"/>
                  </a:lnTo>
                  <a:lnTo>
                    <a:pt x="3020355" y="1500948"/>
                  </a:lnTo>
                  <a:lnTo>
                    <a:pt x="3028098" y="1546813"/>
                  </a:lnTo>
                  <a:lnTo>
                    <a:pt x="3034691" y="1593054"/>
                  </a:lnTo>
                  <a:lnTo>
                    <a:pt x="3040120" y="1639655"/>
                  </a:lnTo>
                  <a:lnTo>
                    <a:pt x="3044368" y="1686601"/>
                  </a:lnTo>
                  <a:lnTo>
                    <a:pt x="3047422" y="1733877"/>
                  </a:lnTo>
                  <a:lnTo>
                    <a:pt x="3049265" y="1781468"/>
                  </a:lnTo>
                  <a:lnTo>
                    <a:pt x="3049883" y="1829358"/>
                  </a:lnTo>
                  <a:lnTo>
                    <a:pt x="3049265" y="1877246"/>
                  </a:lnTo>
                  <a:lnTo>
                    <a:pt x="3047422" y="1924835"/>
                  </a:lnTo>
                  <a:lnTo>
                    <a:pt x="3044368" y="1972108"/>
                  </a:lnTo>
                  <a:lnTo>
                    <a:pt x="3040120" y="2019052"/>
                  </a:lnTo>
                  <a:lnTo>
                    <a:pt x="3034691" y="2065651"/>
                  </a:lnTo>
                  <a:lnTo>
                    <a:pt x="3028098" y="2111890"/>
                  </a:lnTo>
                  <a:lnTo>
                    <a:pt x="3020355" y="2157754"/>
                  </a:lnTo>
                  <a:lnTo>
                    <a:pt x="3011478" y="2203226"/>
                  </a:lnTo>
                  <a:lnTo>
                    <a:pt x="3001482" y="2248294"/>
                  </a:lnTo>
                  <a:lnTo>
                    <a:pt x="2990382" y="2292940"/>
                  </a:lnTo>
                  <a:lnTo>
                    <a:pt x="2978192" y="2337150"/>
                  </a:lnTo>
                  <a:lnTo>
                    <a:pt x="2964930" y="2380909"/>
                  </a:lnTo>
                  <a:lnTo>
                    <a:pt x="2950608" y="2424201"/>
                  </a:lnTo>
                  <a:lnTo>
                    <a:pt x="2935244" y="2467012"/>
                  </a:lnTo>
                  <a:lnTo>
                    <a:pt x="2918851" y="2509326"/>
                  </a:lnTo>
                  <a:lnTo>
                    <a:pt x="2901446" y="2551128"/>
                  </a:lnTo>
                  <a:lnTo>
                    <a:pt x="2883042" y="2592403"/>
                  </a:lnTo>
                  <a:lnTo>
                    <a:pt x="2863656" y="2633136"/>
                  </a:lnTo>
                  <a:lnTo>
                    <a:pt x="2843303" y="2673311"/>
                  </a:lnTo>
                  <a:lnTo>
                    <a:pt x="2821998" y="2712913"/>
                  </a:lnTo>
                  <a:lnTo>
                    <a:pt x="2799755" y="2751928"/>
                  </a:lnTo>
                  <a:lnTo>
                    <a:pt x="2776591" y="2790339"/>
                  </a:lnTo>
                  <a:lnTo>
                    <a:pt x="2752520" y="2828132"/>
                  </a:lnTo>
                  <a:lnTo>
                    <a:pt x="2727557" y="2865292"/>
                  </a:lnTo>
                  <a:lnTo>
                    <a:pt x="2701718" y="2901803"/>
                  </a:lnTo>
                  <a:lnTo>
                    <a:pt x="2675018" y="2937651"/>
                  </a:lnTo>
                  <a:lnTo>
                    <a:pt x="2647472" y="2972819"/>
                  </a:lnTo>
                  <a:lnTo>
                    <a:pt x="2619096" y="3007294"/>
                  </a:lnTo>
                  <a:lnTo>
                    <a:pt x="2589903" y="3041059"/>
                  </a:lnTo>
                  <a:lnTo>
                    <a:pt x="2559911" y="3074100"/>
                  </a:lnTo>
                  <a:lnTo>
                    <a:pt x="2529133" y="3106401"/>
                  </a:lnTo>
                  <a:lnTo>
                    <a:pt x="2497585" y="3137947"/>
                  </a:lnTo>
                  <a:lnTo>
                    <a:pt x="2465282" y="3168723"/>
                  </a:lnTo>
                  <a:lnTo>
                    <a:pt x="2432239" y="3198714"/>
                  </a:lnTo>
                  <a:lnTo>
                    <a:pt x="2398472" y="3227905"/>
                  </a:lnTo>
                  <a:lnTo>
                    <a:pt x="2363996" y="3256280"/>
                  </a:lnTo>
                  <a:lnTo>
                    <a:pt x="2328825" y="3283824"/>
                  </a:lnTo>
                  <a:lnTo>
                    <a:pt x="2292976" y="3310522"/>
                  </a:lnTo>
                  <a:lnTo>
                    <a:pt x="2256462" y="3336360"/>
                  </a:lnTo>
                  <a:lnTo>
                    <a:pt x="2219301" y="3361321"/>
                  </a:lnTo>
                  <a:lnTo>
                    <a:pt x="2181505" y="3385390"/>
                  </a:lnTo>
                  <a:lnTo>
                    <a:pt x="2143092" y="3408553"/>
                  </a:lnTo>
                  <a:lnTo>
                    <a:pt x="2104075" y="3430795"/>
                  </a:lnTo>
                  <a:lnTo>
                    <a:pt x="2064470" y="3452099"/>
                  </a:lnTo>
                  <a:lnTo>
                    <a:pt x="2024293" y="3472451"/>
                  </a:lnTo>
                  <a:lnTo>
                    <a:pt x="1983558" y="3491836"/>
                  </a:lnTo>
                  <a:lnTo>
                    <a:pt x="1942281" y="3510238"/>
                  </a:lnTo>
                  <a:lnTo>
                    <a:pt x="1900477" y="3527643"/>
                  </a:lnTo>
                  <a:lnTo>
                    <a:pt x="1858160" y="3544034"/>
                  </a:lnTo>
                  <a:lnTo>
                    <a:pt x="1815347" y="3559398"/>
                  </a:lnTo>
                  <a:lnTo>
                    <a:pt x="1772053" y="3573718"/>
                  </a:lnTo>
                  <a:lnTo>
                    <a:pt x="1728291" y="3586980"/>
                  </a:lnTo>
                  <a:lnTo>
                    <a:pt x="1684079" y="3599169"/>
                  </a:lnTo>
                  <a:lnTo>
                    <a:pt x="1639430" y="3610268"/>
                  </a:lnTo>
                  <a:lnTo>
                    <a:pt x="1594361" y="3620264"/>
                  </a:lnTo>
                  <a:lnTo>
                    <a:pt x="1548885" y="3629141"/>
                  </a:lnTo>
                  <a:lnTo>
                    <a:pt x="1503020" y="3636883"/>
                  </a:lnTo>
                  <a:lnTo>
                    <a:pt x="1456779" y="3643476"/>
                  </a:lnTo>
                  <a:lnTo>
                    <a:pt x="1410177" y="3648904"/>
                  </a:lnTo>
                  <a:lnTo>
                    <a:pt x="1363231" y="3653152"/>
                  </a:lnTo>
                  <a:lnTo>
                    <a:pt x="1315955" y="3656205"/>
                  </a:lnTo>
                  <a:lnTo>
                    <a:pt x="1268364" y="3658049"/>
                  </a:lnTo>
                  <a:lnTo>
                    <a:pt x="1220473" y="3658666"/>
                  </a:lnTo>
                </a:path>
              </a:pathLst>
            </a:custGeom>
            <a:ln w="12700">
              <a:solidFill>
                <a:srgbClr val="A49AFF"/>
              </a:solidFill>
            </a:ln>
          </p:spPr>
          <p:txBody>
            <a:bodyPr wrap="square" lIns="0" tIns="0" rIns="0" bIns="0" rtlCol="0"/>
            <a:lstStyle/>
            <a:p>
              <a:endParaRPr sz="1590" spc="100"/>
            </a:p>
          </p:txBody>
        </p:sp>
        <p:sp>
          <p:nvSpPr>
            <p:cNvPr id="25" name="object 25"/>
            <p:cNvSpPr/>
            <p:nvPr/>
          </p:nvSpPr>
          <p:spPr>
            <a:xfrm>
              <a:off x="0" y="6927979"/>
              <a:ext cx="2807335" cy="3173095"/>
            </a:xfrm>
            <a:custGeom>
              <a:avLst/>
              <a:gdLst/>
              <a:ahLst/>
              <a:cxnLst/>
              <a:rect l="l" t="t" r="r" b="b"/>
              <a:pathLst>
                <a:path w="2807335" h="3173095">
                  <a:moveTo>
                    <a:pt x="1220473" y="3172587"/>
                  </a:moveTo>
                  <a:lnTo>
                    <a:pt x="0" y="3172587"/>
                  </a:lnTo>
                </a:path>
                <a:path w="2807335" h="3173095">
                  <a:moveTo>
                    <a:pt x="0" y="0"/>
                  </a:moveTo>
                  <a:lnTo>
                    <a:pt x="1220473" y="0"/>
                  </a:lnTo>
                  <a:lnTo>
                    <a:pt x="1268897" y="728"/>
                  </a:lnTo>
                  <a:lnTo>
                    <a:pt x="1316964" y="2900"/>
                  </a:lnTo>
                  <a:lnTo>
                    <a:pt x="1364654" y="6495"/>
                  </a:lnTo>
                  <a:lnTo>
                    <a:pt x="1411946" y="11491"/>
                  </a:lnTo>
                  <a:lnTo>
                    <a:pt x="1458818" y="17868"/>
                  </a:lnTo>
                  <a:lnTo>
                    <a:pt x="1505250" y="25604"/>
                  </a:lnTo>
                  <a:lnTo>
                    <a:pt x="1551221" y="34679"/>
                  </a:lnTo>
                  <a:lnTo>
                    <a:pt x="1596710" y="45073"/>
                  </a:lnTo>
                  <a:lnTo>
                    <a:pt x="1641696" y="56763"/>
                  </a:lnTo>
                  <a:lnTo>
                    <a:pt x="1686159" y="69730"/>
                  </a:lnTo>
                  <a:lnTo>
                    <a:pt x="1730077" y="83951"/>
                  </a:lnTo>
                  <a:lnTo>
                    <a:pt x="1773429" y="99408"/>
                  </a:lnTo>
                  <a:lnTo>
                    <a:pt x="1816195" y="116077"/>
                  </a:lnTo>
                  <a:lnTo>
                    <a:pt x="1858354" y="133939"/>
                  </a:lnTo>
                  <a:lnTo>
                    <a:pt x="1899884" y="152973"/>
                  </a:lnTo>
                  <a:lnTo>
                    <a:pt x="1940766" y="173157"/>
                  </a:lnTo>
                  <a:lnTo>
                    <a:pt x="1980977" y="194471"/>
                  </a:lnTo>
                  <a:lnTo>
                    <a:pt x="2020498" y="216894"/>
                  </a:lnTo>
                  <a:lnTo>
                    <a:pt x="2059306" y="240405"/>
                  </a:lnTo>
                  <a:lnTo>
                    <a:pt x="2097382" y="264984"/>
                  </a:lnTo>
                  <a:lnTo>
                    <a:pt x="2134705" y="290608"/>
                  </a:lnTo>
                  <a:lnTo>
                    <a:pt x="2171253" y="317257"/>
                  </a:lnTo>
                  <a:lnTo>
                    <a:pt x="2207005" y="344911"/>
                  </a:lnTo>
                  <a:lnTo>
                    <a:pt x="2241941" y="373549"/>
                  </a:lnTo>
                  <a:lnTo>
                    <a:pt x="2276040" y="403149"/>
                  </a:lnTo>
                  <a:lnTo>
                    <a:pt x="2309282" y="433690"/>
                  </a:lnTo>
                  <a:lnTo>
                    <a:pt x="2341644" y="465153"/>
                  </a:lnTo>
                  <a:lnTo>
                    <a:pt x="2373106" y="497515"/>
                  </a:lnTo>
                  <a:lnTo>
                    <a:pt x="2403647" y="530756"/>
                  </a:lnTo>
                  <a:lnTo>
                    <a:pt x="2433247" y="564856"/>
                  </a:lnTo>
                  <a:lnTo>
                    <a:pt x="2461884" y="599792"/>
                  </a:lnTo>
                  <a:lnTo>
                    <a:pt x="2489538" y="635544"/>
                  </a:lnTo>
                  <a:lnTo>
                    <a:pt x="2516188" y="672092"/>
                  </a:lnTo>
                  <a:lnTo>
                    <a:pt x="2541812" y="709415"/>
                  </a:lnTo>
                  <a:lnTo>
                    <a:pt x="2566390" y="747490"/>
                  </a:lnTo>
                  <a:lnTo>
                    <a:pt x="2589901" y="786299"/>
                  </a:lnTo>
                  <a:lnTo>
                    <a:pt x="2612324" y="825819"/>
                  </a:lnTo>
                  <a:lnTo>
                    <a:pt x="2633639" y="866030"/>
                  </a:lnTo>
                  <a:lnTo>
                    <a:pt x="2653823" y="906911"/>
                  </a:lnTo>
                  <a:lnTo>
                    <a:pt x="2672857" y="948440"/>
                  </a:lnTo>
                  <a:lnTo>
                    <a:pt x="2690720" y="990598"/>
                  </a:lnTo>
                  <a:lnTo>
                    <a:pt x="2707390" y="1033363"/>
                  </a:lnTo>
                  <a:lnTo>
                    <a:pt x="2722847" y="1076714"/>
                  </a:lnTo>
                  <a:lnTo>
                    <a:pt x="2737069" y="1120631"/>
                  </a:lnTo>
                  <a:lnTo>
                    <a:pt x="2750037" y="1165092"/>
                  </a:lnTo>
                  <a:lnTo>
                    <a:pt x="2761728" y="1210077"/>
                  </a:lnTo>
                  <a:lnTo>
                    <a:pt x="2772123" y="1255564"/>
                  </a:lnTo>
                  <a:lnTo>
                    <a:pt x="2781200" y="1301533"/>
                  </a:lnTo>
                  <a:lnTo>
                    <a:pt x="2788938" y="1347963"/>
                  </a:lnTo>
                  <a:lnTo>
                    <a:pt x="2795317" y="1394833"/>
                  </a:lnTo>
                  <a:lnTo>
                    <a:pt x="2800315" y="1442122"/>
                  </a:lnTo>
                  <a:lnTo>
                    <a:pt x="2803912" y="1489808"/>
                  </a:lnTo>
                  <a:lnTo>
                    <a:pt x="2806086" y="1537873"/>
                  </a:lnTo>
                  <a:lnTo>
                    <a:pt x="2806818" y="1586293"/>
                  </a:lnTo>
                  <a:lnTo>
                    <a:pt x="2806089" y="1634714"/>
                  </a:lnTo>
                  <a:lnTo>
                    <a:pt x="2803917" y="1682779"/>
                  </a:lnTo>
                  <a:lnTo>
                    <a:pt x="2800322" y="1730466"/>
                  </a:lnTo>
                  <a:lnTo>
                    <a:pt x="2795326" y="1777756"/>
                  </a:lnTo>
                  <a:lnTo>
                    <a:pt x="2788950" y="1824626"/>
                  </a:lnTo>
                  <a:lnTo>
                    <a:pt x="2781213" y="1871056"/>
                  </a:lnTo>
                  <a:lnTo>
                    <a:pt x="2772138" y="1917026"/>
                  </a:lnTo>
                  <a:lnTo>
                    <a:pt x="2761745" y="1962513"/>
                  </a:lnTo>
                  <a:lnTo>
                    <a:pt x="2750055" y="2007498"/>
                  </a:lnTo>
                  <a:lnTo>
                    <a:pt x="2737088" y="2051960"/>
                  </a:lnTo>
                  <a:lnTo>
                    <a:pt x="2722866" y="2095876"/>
                  </a:lnTo>
                  <a:lnTo>
                    <a:pt x="2707410" y="2139228"/>
                  </a:lnTo>
                  <a:lnTo>
                    <a:pt x="2690741" y="2181993"/>
                  </a:lnTo>
                  <a:lnTo>
                    <a:pt x="2672879" y="2224151"/>
                  </a:lnTo>
                  <a:lnTo>
                    <a:pt x="2653845" y="2265681"/>
                  </a:lnTo>
                  <a:lnTo>
                    <a:pt x="2633661" y="2306562"/>
                  </a:lnTo>
                  <a:lnTo>
                    <a:pt x="2612347" y="2346773"/>
                  </a:lnTo>
                  <a:lnTo>
                    <a:pt x="2589924" y="2386293"/>
                  </a:lnTo>
                  <a:lnTo>
                    <a:pt x="2566413" y="2425101"/>
                  </a:lnTo>
                  <a:lnTo>
                    <a:pt x="2541834" y="2463177"/>
                  </a:lnTo>
                  <a:lnTo>
                    <a:pt x="2516210" y="2500499"/>
                  </a:lnTo>
                  <a:lnTo>
                    <a:pt x="2489560" y="2537047"/>
                  </a:lnTo>
                  <a:lnTo>
                    <a:pt x="2461906" y="2572799"/>
                  </a:lnTo>
                  <a:lnTo>
                    <a:pt x="2433268" y="2607736"/>
                  </a:lnTo>
                  <a:lnTo>
                    <a:pt x="2403668" y="2641835"/>
                  </a:lnTo>
                  <a:lnTo>
                    <a:pt x="2373126" y="2675076"/>
                  </a:lnTo>
                  <a:lnTo>
                    <a:pt x="2341663" y="2707438"/>
                  </a:lnTo>
                  <a:lnTo>
                    <a:pt x="2309300" y="2738900"/>
                  </a:lnTo>
                  <a:lnTo>
                    <a:pt x="2276058" y="2769442"/>
                  </a:lnTo>
                  <a:lnTo>
                    <a:pt x="2241958" y="2799041"/>
                  </a:lnTo>
                  <a:lnTo>
                    <a:pt x="2207021" y="2827679"/>
                  </a:lnTo>
                  <a:lnTo>
                    <a:pt x="2171268" y="2855332"/>
                  </a:lnTo>
                  <a:lnTo>
                    <a:pt x="2134719" y="2881982"/>
                  </a:lnTo>
                  <a:lnTo>
                    <a:pt x="2097395" y="2907606"/>
                  </a:lnTo>
                  <a:lnTo>
                    <a:pt x="2059318" y="2932184"/>
                  </a:lnTo>
                  <a:lnTo>
                    <a:pt x="2020509" y="2955694"/>
                  </a:lnTo>
                  <a:lnTo>
                    <a:pt x="1980987" y="2978117"/>
                  </a:lnTo>
                  <a:lnTo>
                    <a:pt x="1940775" y="2999431"/>
                  </a:lnTo>
                  <a:lnTo>
                    <a:pt x="1899893" y="3019615"/>
                  </a:lnTo>
                  <a:lnTo>
                    <a:pt x="1858362" y="3038649"/>
                  </a:lnTo>
                  <a:lnTo>
                    <a:pt x="1816202" y="3056511"/>
                  </a:lnTo>
                  <a:lnTo>
                    <a:pt x="1773435" y="3073180"/>
                  </a:lnTo>
                  <a:lnTo>
                    <a:pt x="1730082" y="3088636"/>
                  </a:lnTo>
                  <a:lnTo>
                    <a:pt x="1686163" y="3102857"/>
                  </a:lnTo>
                  <a:lnTo>
                    <a:pt x="1641700" y="3115824"/>
                  </a:lnTo>
                  <a:lnTo>
                    <a:pt x="1596713" y="3127514"/>
                  </a:lnTo>
                  <a:lnTo>
                    <a:pt x="1551223" y="3137907"/>
                  </a:lnTo>
                  <a:lnTo>
                    <a:pt x="1505252" y="3146982"/>
                  </a:lnTo>
                  <a:lnTo>
                    <a:pt x="1458819" y="3154719"/>
                  </a:lnTo>
                  <a:lnTo>
                    <a:pt x="1411946" y="3161095"/>
                  </a:lnTo>
                  <a:lnTo>
                    <a:pt x="1364655" y="3166091"/>
                  </a:lnTo>
                  <a:lnTo>
                    <a:pt x="1316965" y="3169686"/>
                  </a:lnTo>
                  <a:lnTo>
                    <a:pt x="1268897" y="3171858"/>
                  </a:lnTo>
                  <a:lnTo>
                    <a:pt x="1220473" y="3172587"/>
                  </a:lnTo>
                </a:path>
              </a:pathLst>
            </a:custGeom>
            <a:ln w="12699">
              <a:solidFill>
                <a:srgbClr val="A49AFF"/>
              </a:solidFill>
            </a:ln>
          </p:spPr>
          <p:txBody>
            <a:bodyPr wrap="square" lIns="0" tIns="0" rIns="0" bIns="0" rtlCol="0"/>
            <a:lstStyle/>
            <a:p>
              <a:endParaRPr sz="1590" spc="100"/>
            </a:p>
          </p:txBody>
        </p:sp>
        <p:sp>
          <p:nvSpPr>
            <p:cNvPr id="26" name="object 26"/>
            <p:cNvSpPr/>
            <p:nvPr/>
          </p:nvSpPr>
          <p:spPr>
            <a:xfrm>
              <a:off x="0" y="7171114"/>
              <a:ext cx="2564130" cy="2686685"/>
            </a:xfrm>
            <a:custGeom>
              <a:avLst/>
              <a:gdLst/>
              <a:ahLst/>
              <a:cxnLst/>
              <a:rect l="l" t="t" r="r" b="b"/>
              <a:pathLst>
                <a:path w="2564130" h="2686684">
                  <a:moveTo>
                    <a:pt x="1220473" y="2686329"/>
                  </a:moveTo>
                  <a:lnTo>
                    <a:pt x="0" y="2686329"/>
                  </a:lnTo>
                </a:path>
                <a:path w="2564130" h="2686684">
                  <a:moveTo>
                    <a:pt x="0" y="0"/>
                  </a:moveTo>
                  <a:lnTo>
                    <a:pt x="1220524" y="0"/>
                  </a:lnTo>
                  <a:lnTo>
                    <a:pt x="1268625" y="849"/>
                  </a:lnTo>
                  <a:lnTo>
                    <a:pt x="1316306" y="3378"/>
                  </a:lnTo>
                  <a:lnTo>
                    <a:pt x="1363538" y="7559"/>
                  </a:lnTo>
                  <a:lnTo>
                    <a:pt x="1410293" y="13362"/>
                  </a:lnTo>
                  <a:lnTo>
                    <a:pt x="1456542" y="20760"/>
                  </a:lnTo>
                  <a:lnTo>
                    <a:pt x="1502256" y="29722"/>
                  </a:lnTo>
                  <a:lnTo>
                    <a:pt x="1547406" y="40222"/>
                  </a:lnTo>
                  <a:lnTo>
                    <a:pt x="1591965" y="52229"/>
                  </a:lnTo>
                  <a:lnTo>
                    <a:pt x="1635903" y="65716"/>
                  </a:lnTo>
                  <a:lnTo>
                    <a:pt x="1679192" y="80654"/>
                  </a:lnTo>
                  <a:lnTo>
                    <a:pt x="1721803" y="97014"/>
                  </a:lnTo>
                  <a:lnTo>
                    <a:pt x="1763707" y="114768"/>
                  </a:lnTo>
                  <a:lnTo>
                    <a:pt x="1804877" y="133886"/>
                  </a:lnTo>
                  <a:lnTo>
                    <a:pt x="1845282" y="154341"/>
                  </a:lnTo>
                  <a:lnTo>
                    <a:pt x="1884896" y="176104"/>
                  </a:lnTo>
                  <a:lnTo>
                    <a:pt x="1923688" y="199146"/>
                  </a:lnTo>
                  <a:lnTo>
                    <a:pt x="1961631" y="223438"/>
                  </a:lnTo>
                  <a:lnTo>
                    <a:pt x="1998695" y="248952"/>
                  </a:lnTo>
                  <a:lnTo>
                    <a:pt x="2034853" y="275659"/>
                  </a:lnTo>
                  <a:lnTo>
                    <a:pt x="2070075" y="303531"/>
                  </a:lnTo>
                  <a:lnTo>
                    <a:pt x="2104332" y="332539"/>
                  </a:lnTo>
                  <a:lnTo>
                    <a:pt x="2137597" y="362654"/>
                  </a:lnTo>
                  <a:lnTo>
                    <a:pt x="2169841" y="393847"/>
                  </a:lnTo>
                  <a:lnTo>
                    <a:pt x="2201035" y="426091"/>
                  </a:lnTo>
                  <a:lnTo>
                    <a:pt x="2231150" y="459356"/>
                  </a:lnTo>
                  <a:lnTo>
                    <a:pt x="2260157" y="493614"/>
                  </a:lnTo>
                  <a:lnTo>
                    <a:pt x="2288029" y="528836"/>
                  </a:lnTo>
                  <a:lnTo>
                    <a:pt x="2314736" y="564993"/>
                  </a:lnTo>
                  <a:lnTo>
                    <a:pt x="2340250" y="602058"/>
                  </a:lnTo>
                  <a:lnTo>
                    <a:pt x="2364543" y="640000"/>
                  </a:lnTo>
                  <a:lnTo>
                    <a:pt x="2387584" y="678793"/>
                  </a:lnTo>
                  <a:lnTo>
                    <a:pt x="2409347" y="718406"/>
                  </a:lnTo>
                  <a:lnTo>
                    <a:pt x="2429802" y="758812"/>
                  </a:lnTo>
                  <a:lnTo>
                    <a:pt x="2448921" y="799981"/>
                  </a:lnTo>
                  <a:lnTo>
                    <a:pt x="2466674" y="841886"/>
                  </a:lnTo>
                  <a:lnTo>
                    <a:pt x="2483034" y="884497"/>
                  </a:lnTo>
                  <a:lnTo>
                    <a:pt x="2497972" y="927785"/>
                  </a:lnTo>
                  <a:lnTo>
                    <a:pt x="2511459" y="971723"/>
                  </a:lnTo>
                  <a:lnTo>
                    <a:pt x="2523467" y="1016282"/>
                  </a:lnTo>
                  <a:lnTo>
                    <a:pt x="2533966" y="1061433"/>
                  </a:lnTo>
                  <a:lnTo>
                    <a:pt x="2542929" y="1107147"/>
                  </a:lnTo>
                  <a:lnTo>
                    <a:pt x="2550326" y="1153395"/>
                  </a:lnTo>
                  <a:lnTo>
                    <a:pt x="2556129" y="1200150"/>
                  </a:lnTo>
                  <a:lnTo>
                    <a:pt x="2560310" y="1247382"/>
                  </a:lnTo>
                  <a:lnTo>
                    <a:pt x="2562839" y="1295063"/>
                  </a:lnTo>
                  <a:lnTo>
                    <a:pt x="2563689" y="1343164"/>
                  </a:lnTo>
                  <a:lnTo>
                    <a:pt x="2562839" y="1391265"/>
                  </a:lnTo>
                  <a:lnTo>
                    <a:pt x="2560310" y="1438946"/>
                  </a:lnTo>
                  <a:lnTo>
                    <a:pt x="2556129" y="1486178"/>
                  </a:lnTo>
                  <a:lnTo>
                    <a:pt x="2550326" y="1532933"/>
                  </a:lnTo>
                  <a:lnTo>
                    <a:pt x="2542929" y="1579182"/>
                  </a:lnTo>
                  <a:lnTo>
                    <a:pt x="2533966" y="1624896"/>
                  </a:lnTo>
                  <a:lnTo>
                    <a:pt x="2523467" y="1670046"/>
                  </a:lnTo>
                  <a:lnTo>
                    <a:pt x="2511459" y="1714605"/>
                  </a:lnTo>
                  <a:lnTo>
                    <a:pt x="2497972" y="1758543"/>
                  </a:lnTo>
                  <a:lnTo>
                    <a:pt x="2483034" y="1801832"/>
                  </a:lnTo>
                  <a:lnTo>
                    <a:pt x="2466674" y="1844443"/>
                  </a:lnTo>
                  <a:lnTo>
                    <a:pt x="2448920" y="1886347"/>
                  </a:lnTo>
                  <a:lnTo>
                    <a:pt x="2429801" y="1927517"/>
                  </a:lnTo>
                  <a:lnTo>
                    <a:pt x="2409346" y="1967922"/>
                  </a:lnTo>
                  <a:lnTo>
                    <a:pt x="2387583" y="2007536"/>
                  </a:lnTo>
                  <a:lnTo>
                    <a:pt x="2364540" y="2046328"/>
                  </a:lnTo>
                  <a:lnTo>
                    <a:pt x="2340248" y="2084271"/>
                  </a:lnTo>
                  <a:lnTo>
                    <a:pt x="2314733" y="2121335"/>
                  </a:lnTo>
                  <a:lnTo>
                    <a:pt x="2288026" y="2157493"/>
                  </a:lnTo>
                  <a:lnTo>
                    <a:pt x="2260153" y="2192715"/>
                  </a:lnTo>
                  <a:lnTo>
                    <a:pt x="2231145" y="2226973"/>
                  </a:lnTo>
                  <a:lnTo>
                    <a:pt x="2201029" y="2260238"/>
                  </a:lnTo>
                  <a:lnTo>
                    <a:pt x="2169835" y="2292481"/>
                  </a:lnTo>
                  <a:lnTo>
                    <a:pt x="2137590" y="2323675"/>
                  </a:lnTo>
                  <a:lnTo>
                    <a:pt x="2104324" y="2353790"/>
                  </a:lnTo>
                  <a:lnTo>
                    <a:pt x="2070065" y="2382798"/>
                  </a:lnTo>
                  <a:lnTo>
                    <a:pt x="2034842" y="2410669"/>
                  </a:lnTo>
                  <a:lnTo>
                    <a:pt x="1998684" y="2437376"/>
                  </a:lnTo>
                  <a:lnTo>
                    <a:pt x="1961618" y="2462890"/>
                  </a:lnTo>
                  <a:lnTo>
                    <a:pt x="1923674" y="2487183"/>
                  </a:lnTo>
                  <a:lnTo>
                    <a:pt x="1884880" y="2510224"/>
                  </a:lnTo>
                  <a:lnTo>
                    <a:pt x="1845265" y="2531987"/>
                  </a:lnTo>
                  <a:lnTo>
                    <a:pt x="1804858" y="2552442"/>
                  </a:lnTo>
                  <a:lnTo>
                    <a:pt x="1763687" y="2571561"/>
                  </a:lnTo>
                  <a:lnTo>
                    <a:pt x="1721780" y="2589314"/>
                  </a:lnTo>
                  <a:lnTo>
                    <a:pt x="1679167" y="2605674"/>
                  </a:lnTo>
                  <a:lnTo>
                    <a:pt x="1635877" y="2620612"/>
                  </a:lnTo>
                  <a:lnTo>
                    <a:pt x="1591936" y="2634099"/>
                  </a:lnTo>
                  <a:lnTo>
                    <a:pt x="1547375" y="2646107"/>
                  </a:lnTo>
                  <a:lnTo>
                    <a:pt x="1502222" y="2656606"/>
                  </a:lnTo>
                  <a:lnTo>
                    <a:pt x="1456506" y="2665569"/>
                  </a:lnTo>
                  <a:lnTo>
                    <a:pt x="1410254" y="2672966"/>
                  </a:lnTo>
                  <a:lnTo>
                    <a:pt x="1363497" y="2678769"/>
                  </a:lnTo>
                  <a:lnTo>
                    <a:pt x="1316262" y="2682950"/>
                  </a:lnTo>
                  <a:lnTo>
                    <a:pt x="1268578" y="2685479"/>
                  </a:lnTo>
                  <a:lnTo>
                    <a:pt x="1220473" y="2686329"/>
                  </a:lnTo>
                </a:path>
              </a:pathLst>
            </a:custGeom>
            <a:ln w="12700">
              <a:solidFill>
                <a:srgbClr val="A49AFF"/>
              </a:solidFill>
            </a:ln>
          </p:spPr>
          <p:txBody>
            <a:bodyPr wrap="square" lIns="0" tIns="0" rIns="0" bIns="0" rtlCol="0"/>
            <a:lstStyle/>
            <a:p>
              <a:endParaRPr sz="1590" spc="100"/>
            </a:p>
          </p:txBody>
        </p:sp>
        <p:sp>
          <p:nvSpPr>
            <p:cNvPr id="27" name="object 27"/>
            <p:cNvSpPr/>
            <p:nvPr/>
          </p:nvSpPr>
          <p:spPr>
            <a:xfrm>
              <a:off x="0" y="7414229"/>
              <a:ext cx="2320925" cy="2200275"/>
            </a:xfrm>
            <a:custGeom>
              <a:avLst/>
              <a:gdLst/>
              <a:ahLst/>
              <a:cxnLst/>
              <a:rect l="l" t="t" r="r" b="b"/>
              <a:pathLst>
                <a:path w="2320925" h="2200275">
                  <a:moveTo>
                    <a:pt x="1220523" y="2200097"/>
                  </a:moveTo>
                  <a:lnTo>
                    <a:pt x="0" y="2200097"/>
                  </a:lnTo>
                </a:path>
                <a:path w="2320925" h="2200275">
                  <a:moveTo>
                    <a:pt x="0" y="0"/>
                  </a:moveTo>
                  <a:lnTo>
                    <a:pt x="1220523" y="0"/>
                  </a:lnTo>
                  <a:lnTo>
                    <a:pt x="1268170" y="1018"/>
                  </a:lnTo>
                  <a:lnTo>
                    <a:pt x="1315305" y="4045"/>
                  </a:lnTo>
                  <a:lnTo>
                    <a:pt x="1361886" y="9040"/>
                  </a:lnTo>
                  <a:lnTo>
                    <a:pt x="1407873" y="15960"/>
                  </a:lnTo>
                  <a:lnTo>
                    <a:pt x="1453224" y="24765"/>
                  </a:lnTo>
                  <a:lnTo>
                    <a:pt x="1497896" y="35412"/>
                  </a:lnTo>
                  <a:lnTo>
                    <a:pt x="1541849" y="47861"/>
                  </a:lnTo>
                  <a:lnTo>
                    <a:pt x="1585041" y="62068"/>
                  </a:lnTo>
                  <a:lnTo>
                    <a:pt x="1627430" y="77994"/>
                  </a:lnTo>
                  <a:lnTo>
                    <a:pt x="1668975" y="95595"/>
                  </a:lnTo>
                  <a:lnTo>
                    <a:pt x="1709633" y="114831"/>
                  </a:lnTo>
                  <a:lnTo>
                    <a:pt x="1749365" y="135660"/>
                  </a:lnTo>
                  <a:lnTo>
                    <a:pt x="1788127" y="158041"/>
                  </a:lnTo>
                  <a:lnTo>
                    <a:pt x="1825878" y="181931"/>
                  </a:lnTo>
                  <a:lnTo>
                    <a:pt x="1862577" y="207289"/>
                  </a:lnTo>
                  <a:lnTo>
                    <a:pt x="1898182" y="234074"/>
                  </a:lnTo>
                  <a:lnTo>
                    <a:pt x="1932652" y="262244"/>
                  </a:lnTo>
                  <a:lnTo>
                    <a:pt x="1965944" y="291757"/>
                  </a:lnTo>
                  <a:lnTo>
                    <a:pt x="1998018" y="322572"/>
                  </a:lnTo>
                  <a:lnTo>
                    <a:pt x="2028832" y="354646"/>
                  </a:lnTo>
                  <a:lnTo>
                    <a:pt x="2058344" y="387940"/>
                  </a:lnTo>
                  <a:lnTo>
                    <a:pt x="2086513" y="422410"/>
                  </a:lnTo>
                  <a:lnTo>
                    <a:pt x="2113296" y="458016"/>
                  </a:lnTo>
                  <a:lnTo>
                    <a:pt x="2138653" y="494715"/>
                  </a:lnTo>
                  <a:lnTo>
                    <a:pt x="2162542" y="532467"/>
                  </a:lnTo>
                  <a:lnTo>
                    <a:pt x="2184921" y="571229"/>
                  </a:lnTo>
                  <a:lnTo>
                    <a:pt x="2205749" y="610960"/>
                  </a:lnTo>
                  <a:lnTo>
                    <a:pt x="2224984" y="651618"/>
                  </a:lnTo>
                  <a:lnTo>
                    <a:pt x="2242584" y="693162"/>
                  </a:lnTo>
                  <a:lnTo>
                    <a:pt x="2258508" y="735550"/>
                  </a:lnTo>
                  <a:lnTo>
                    <a:pt x="2272714" y="778740"/>
                  </a:lnTo>
                  <a:lnTo>
                    <a:pt x="2285162" y="822692"/>
                  </a:lnTo>
                  <a:lnTo>
                    <a:pt x="2295808" y="867362"/>
                  </a:lnTo>
                  <a:lnTo>
                    <a:pt x="2304612" y="912710"/>
                  </a:lnTo>
                  <a:lnTo>
                    <a:pt x="2311532" y="958695"/>
                  </a:lnTo>
                  <a:lnTo>
                    <a:pt x="2316526" y="1005274"/>
                  </a:lnTo>
                  <a:lnTo>
                    <a:pt x="2319553" y="1052405"/>
                  </a:lnTo>
                  <a:lnTo>
                    <a:pt x="2320571" y="1100048"/>
                  </a:lnTo>
                  <a:lnTo>
                    <a:pt x="2319553" y="1147691"/>
                  </a:lnTo>
                  <a:lnTo>
                    <a:pt x="2316526" y="1194823"/>
                  </a:lnTo>
                  <a:lnTo>
                    <a:pt x="2311531" y="1241401"/>
                  </a:lnTo>
                  <a:lnTo>
                    <a:pt x="2304610" y="1287386"/>
                  </a:lnTo>
                  <a:lnTo>
                    <a:pt x="2295806" y="1332734"/>
                  </a:lnTo>
                  <a:lnTo>
                    <a:pt x="2285159" y="1377405"/>
                  </a:lnTo>
                  <a:lnTo>
                    <a:pt x="2272710" y="1421356"/>
                  </a:lnTo>
                  <a:lnTo>
                    <a:pt x="2258503" y="1464546"/>
                  </a:lnTo>
                  <a:lnTo>
                    <a:pt x="2242577" y="1506934"/>
                  </a:lnTo>
                  <a:lnTo>
                    <a:pt x="2224976" y="1548478"/>
                  </a:lnTo>
                  <a:lnTo>
                    <a:pt x="2205740" y="1589136"/>
                  </a:lnTo>
                  <a:lnTo>
                    <a:pt x="2184911" y="1628867"/>
                  </a:lnTo>
                  <a:lnTo>
                    <a:pt x="2162530" y="1667629"/>
                  </a:lnTo>
                  <a:lnTo>
                    <a:pt x="2138640" y="1705381"/>
                  </a:lnTo>
                  <a:lnTo>
                    <a:pt x="2113282" y="1742080"/>
                  </a:lnTo>
                  <a:lnTo>
                    <a:pt x="2086497" y="1777686"/>
                  </a:lnTo>
                  <a:lnTo>
                    <a:pt x="2058327" y="1812156"/>
                  </a:lnTo>
                  <a:lnTo>
                    <a:pt x="2028814" y="1845450"/>
                  </a:lnTo>
                  <a:lnTo>
                    <a:pt x="1997999" y="1877525"/>
                  </a:lnTo>
                  <a:lnTo>
                    <a:pt x="1965924" y="1908339"/>
                  </a:lnTo>
                  <a:lnTo>
                    <a:pt x="1932631" y="1937853"/>
                  </a:lnTo>
                  <a:lnTo>
                    <a:pt x="1898161" y="1966022"/>
                  </a:lnTo>
                  <a:lnTo>
                    <a:pt x="1862555" y="1992807"/>
                  </a:lnTo>
                  <a:lnTo>
                    <a:pt x="1825856" y="2018165"/>
                  </a:lnTo>
                  <a:lnTo>
                    <a:pt x="1788104" y="2042055"/>
                  </a:lnTo>
                  <a:lnTo>
                    <a:pt x="1749342" y="2064436"/>
                  </a:lnTo>
                  <a:lnTo>
                    <a:pt x="1709611" y="2085265"/>
                  </a:lnTo>
                  <a:lnTo>
                    <a:pt x="1668953" y="2104501"/>
                  </a:lnTo>
                  <a:lnTo>
                    <a:pt x="1627409" y="2122103"/>
                  </a:lnTo>
                  <a:lnTo>
                    <a:pt x="1585021" y="2138028"/>
                  </a:lnTo>
                  <a:lnTo>
                    <a:pt x="1541831" y="2152236"/>
                  </a:lnTo>
                  <a:lnTo>
                    <a:pt x="1497879" y="2164684"/>
                  </a:lnTo>
                  <a:lnTo>
                    <a:pt x="1453209" y="2175331"/>
                  </a:lnTo>
                  <a:lnTo>
                    <a:pt x="1407861" y="2184136"/>
                  </a:lnTo>
                  <a:lnTo>
                    <a:pt x="1361876" y="2191056"/>
                  </a:lnTo>
                  <a:lnTo>
                    <a:pt x="1315297" y="2196051"/>
                  </a:lnTo>
                  <a:lnTo>
                    <a:pt x="1268166" y="2199078"/>
                  </a:lnTo>
                  <a:lnTo>
                    <a:pt x="1220523" y="2200097"/>
                  </a:lnTo>
                </a:path>
              </a:pathLst>
            </a:custGeom>
            <a:ln w="12700">
              <a:solidFill>
                <a:srgbClr val="A49AFF"/>
              </a:solidFill>
            </a:ln>
          </p:spPr>
          <p:txBody>
            <a:bodyPr wrap="square" lIns="0" tIns="0" rIns="0" bIns="0" rtlCol="0"/>
            <a:lstStyle/>
            <a:p>
              <a:endParaRPr sz="1590" spc="100"/>
            </a:p>
          </p:txBody>
        </p:sp>
        <p:sp>
          <p:nvSpPr>
            <p:cNvPr id="28" name="object 28"/>
            <p:cNvSpPr/>
            <p:nvPr/>
          </p:nvSpPr>
          <p:spPr>
            <a:xfrm>
              <a:off x="0" y="7657401"/>
              <a:ext cx="2077720" cy="1713864"/>
            </a:xfrm>
            <a:custGeom>
              <a:avLst/>
              <a:gdLst/>
              <a:ahLst/>
              <a:cxnLst/>
              <a:rect l="l" t="t" r="r" b="b"/>
              <a:pathLst>
                <a:path w="2077720" h="1713865">
                  <a:moveTo>
                    <a:pt x="1220523" y="1713801"/>
                  </a:moveTo>
                  <a:lnTo>
                    <a:pt x="0" y="1713801"/>
                  </a:lnTo>
                </a:path>
                <a:path w="2077720" h="1713865">
                  <a:moveTo>
                    <a:pt x="0" y="0"/>
                  </a:moveTo>
                  <a:lnTo>
                    <a:pt x="1220472" y="0"/>
                  </a:lnTo>
                  <a:lnTo>
                    <a:pt x="1269030" y="1358"/>
                  </a:lnTo>
                  <a:lnTo>
                    <a:pt x="1316887" y="5387"/>
                  </a:lnTo>
                  <a:lnTo>
                    <a:pt x="1363970" y="12011"/>
                  </a:lnTo>
                  <a:lnTo>
                    <a:pt x="1410204" y="21160"/>
                  </a:lnTo>
                  <a:lnTo>
                    <a:pt x="1455519" y="32759"/>
                  </a:lnTo>
                  <a:lnTo>
                    <a:pt x="1499840" y="46736"/>
                  </a:lnTo>
                  <a:lnTo>
                    <a:pt x="1543096" y="63017"/>
                  </a:lnTo>
                  <a:lnTo>
                    <a:pt x="1585212" y="81531"/>
                  </a:lnTo>
                  <a:lnTo>
                    <a:pt x="1626117" y="102204"/>
                  </a:lnTo>
                  <a:lnTo>
                    <a:pt x="1665736" y="124964"/>
                  </a:lnTo>
                  <a:lnTo>
                    <a:pt x="1703998" y="149737"/>
                  </a:lnTo>
                  <a:lnTo>
                    <a:pt x="1740830" y="176450"/>
                  </a:lnTo>
                  <a:lnTo>
                    <a:pt x="1776158" y="205031"/>
                  </a:lnTo>
                  <a:lnTo>
                    <a:pt x="1809910" y="235407"/>
                  </a:lnTo>
                  <a:lnTo>
                    <a:pt x="1842012" y="267505"/>
                  </a:lnTo>
                  <a:lnTo>
                    <a:pt x="1872392" y="301252"/>
                  </a:lnTo>
                  <a:lnTo>
                    <a:pt x="1900978" y="336575"/>
                  </a:lnTo>
                  <a:lnTo>
                    <a:pt x="1927695" y="373401"/>
                  </a:lnTo>
                  <a:lnTo>
                    <a:pt x="1952472" y="411658"/>
                  </a:lnTo>
                  <a:lnTo>
                    <a:pt x="1975234" y="451273"/>
                  </a:lnTo>
                  <a:lnTo>
                    <a:pt x="1995911" y="492172"/>
                  </a:lnTo>
                  <a:lnTo>
                    <a:pt x="2014427" y="534283"/>
                  </a:lnTo>
                  <a:lnTo>
                    <a:pt x="2030712" y="577533"/>
                  </a:lnTo>
                  <a:lnTo>
                    <a:pt x="2044691" y="621848"/>
                  </a:lnTo>
                  <a:lnTo>
                    <a:pt x="2056292" y="667158"/>
                  </a:lnTo>
                  <a:lnTo>
                    <a:pt x="2065441" y="713387"/>
                  </a:lnTo>
                  <a:lnTo>
                    <a:pt x="2072067" y="760464"/>
                  </a:lnTo>
                  <a:lnTo>
                    <a:pt x="2076096" y="808315"/>
                  </a:lnTo>
                  <a:lnTo>
                    <a:pt x="2077455" y="856869"/>
                  </a:lnTo>
                  <a:lnTo>
                    <a:pt x="2076096" y="905427"/>
                  </a:lnTo>
                  <a:lnTo>
                    <a:pt x="2072067" y="953283"/>
                  </a:lnTo>
                  <a:lnTo>
                    <a:pt x="2065441" y="1000365"/>
                  </a:lnTo>
                  <a:lnTo>
                    <a:pt x="2056292" y="1046598"/>
                  </a:lnTo>
                  <a:lnTo>
                    <a:pt x="2044691" y="1091912"/>
                  </a:lnTo>
                  <a:lnTo>
                    <a:pt x="2030712" y="1136231"/>
                  </a:lnTo>
                  <a:lnTo>
                    <a:pt x="2014428" y="1179485"/>
                  </a:lnTo>
                  <a:lnTo>
                    <a:pt x="1995912" y="1221599"/>
                  </a:lnTo>
                  <a:lnTo>
                    <a:pt x="1975236" y="1262501"/>
                  </a:lnTo>
                  <a:lnTo>
                    <a:pt x="1952474" y="1302119"/>
                  </a:lnTo>
                  <a:lnTo>
                    <a:pt x="1927698" y="1340378"/>
                  </a:lnTo>
                  <a:lnTo>
                    <a:pt x="1900981" y="1377207"/>
                  </a:lnTo>
                  <a:lnTo>
                    <a:pt x="1872397" y="1412533"/>
                  </a:lnTo>
                  <a:lnTo>
                    <a:pt x="1842018" y="1446282"/>
                  </a:lnTo>
                  <a:lnTo>
                    <a:pt x="1809917" y="1478382"/>
                  </a:lnTo>
                  <a:lnTo>
                    <a:pt x="1776166" y="1508760"/>
                  </a:lnTo>
                  <a:lnTo>
                    <a:pt x="1740840" y="1537342"/>
                  </a:lnTo>
                  <a:lnTo>
                    <a:pt x="1704011" y="1564057"/>
                  </a:lnTo>
                  <a:lnTo>
                    <a:pt x="1665751" y="1588831"/>
                  </a:lnTo>
                  <a:lnTo>
                    <a:pt x="1626133" y="1611592"/>
                  </a:lnTo>
                  <a:lnTo>
                    <a:pt x="1585231" y="1632266"/>
                  </a:lnTo>
                  <a:lnTo>
                    <a:pt x="1543118" y="1650781"/>
                  </a:lnTo>
                  <a:lnTo>
                    <a:pt x="1499866" y="1667063"/>
                  </a:lnTo>
                  <a:lnTo>
                    <a:pt x="1455548" y="1681040"/>
                  </a:lnTo>
                  <a:lnTo>
                    <a:pt x="1410237" y="1692640"/>
                  </a:lnTo>
                  <a:lnTo>
                    <a:pt x="1364006" y="1701789"/>
                  </a:lnTo>
                  <a:lnTo>
                    <a:pt x="1316928" y="1708414"/>
                  </a:lnTo>
                  <a:lnTo>
                    <a:pt x="1269076" y="1712442"/>
                  </a:lnTo>
                  <a:lnTo>
                    <a:pt x="1220523" y="1713801"/>
                  </a:lnTo>
                </a:path>
              </a:pathLst>
            </a:custGeom>
            <a:ln w="12700">
              <a:solidFill>
                <a:srgbClr val="A49AFF"/>
              </a:solidFill>
            </a:ln>
          </p:spPr>
          <p:txBody>
            <a:bodyPr wrap="square" lIns="0" tIns="0" rIns="0" bIns="0" rtlCol="0"/>
            <a:lstStyle/>
            <a:p>
              <a:endParaRPr sz="1590" spc="100"/>
            </a:p>
          </p:txBody>
        </p:sp>
        <p:sp>
          <p:nvSpPr>
            <p:cNvPr id="29" name="object 29"/>
            <p:cNvSpPr/>
            <p:nvPr/>
          </p:nvSpPr>
          <p:spPr>
            <a:xfrm>
              <a:off x="0" y="7900467"/>
              <a:ext cx="1834514" cy="1228090"/>
            </a:xfrm>
            <a:custGeom>
              <a:avLst/>
              <a:gdLst/>
              <a:ahLst/>
              <a:cxnLst/>
              <a:rect l="l" t="t" r="r" b="b"/>
              <a:pathLst>
                <a:path w="1834514" h="1228090">
                  <a:moveTo>
                    <a:pt x="1220523" y="1227620"/>
                  </a:moveTo>
                  <a:lnTo>
                    <a:pt x="0" y="1227655"/>
                  </a:lnTo>
                </a:path>
                <a:path w="1834514" h="1228090">
                  <a:moveTo>
                    <a:pt x="0" y="0"/>
                  </a:moveTo>
                  <a:lnTo>
                    <a:pt x="1220523" y="0"/>
                  </a:lnTo>
                  <a:lnTo>
                    <a:pt x="1268423" y="1850"/>
                  </a:lnTo>
                  <a:lnTo>
                    <a:pt x="1315327" y="7310"/>
                  </a:lnTo>
                  <a:lnTo>
                    <a:pt x="1361097" y="16241"/>
                  </a:lnTo>
                  <a:lnTo>
                    <a:pt x="1405596" y="28506"/>
                  </a:lnTo>
                  <a:lnTo>
                    <a:pt x="1448686" y="43968"/>
                  </a:lnTo>
                  <a:lnTo>
                    <a:pt x="1490230" y="62488"/>
                  </a:lnTo>
                  <a:lnTo>
                    <a:pt x="1530091" y="83930"/>
                  </a:lnTo>
                  <a:lnTo>
                    <a:pt x="1568129" y="108156"/>
                  </a:lnTo>
                  <a:lnTo>
                    <a:pt x="1604210" y="135027"/>
                  </a:lnTo>
                  <a:lnTo>
                    <a:pt x="1638194" y="164407"/>
                  </a:lnTo>
                  <a:lnTo>
                    <a:pt x="1669944" y="196158"/>
                  </a:lnTo>
                  <a:lnTo>
                    <a:pt x="1699323" y="230143"/>
                  </a:lnTo>
                  <a:lnTo>
                    <a:pt x="1726193" y="266223"/>
                  </a:lnTo>
                  <a:lnTo>
                    <a:pt x="1750417" y="304261"/>
                  </a:lnTo>
                  <a:lnTo>
                    <a:pt x="1771857" y="344120"/>
                  </a:lnTo>
                  <a:lnTo>
                    <a:pt x="1790376" y="385663"/>
                  </a:lnTo>
                  <a:lnTo>
                    <a:pt x="1805836" y="428750"/>
                  </a:lnTo>
                  <a:lnTo>
                    <a:pt x="1818100" y="473245"/>
                  </a:lnTo>
                  <a:lnTo>
                    <a:pt x="1827030" y="519011"/>
                  </a:lnTo>
                  <a:lnTo>
                    <a:pt x="1832489" y="565910"/>
                  </a:lnTo>
                  <a:lnTo>
                    <a:pt x="1834339" y="613803"/>
                  </a:lnTo>
                  <a:lnTo>
                    <a:pt x="1832489" y="661704"/>
                  </a:lnTo>
                  <a:lnTo>
                    <a:pt x="1827030" y="708609"/>
                  </a:lnTo>
                  <a:lnTo>
                    <a:pt x="1818100" y="754380"/>
                  </a:lnTo>
                  <a:lnTo>
                    <a:pt x="1805836" y="798881"/>
                  </a:lnTo>
                  <a:lnTo>
                    <a:pt x="1790376" y="841973"/>
                  </a:lnTo>
                  <a:lnTo>
                    <a:pt x="1771857" y="883520"/>
                  </a:lnTo>
                  <a:lnTo>
                    <a:pt x="1750417" y="923382"/>
                  </a:lnTo>
                  <a:lnTo>
                    <a:pt x="1726193" y="961423"/>
                  </a:lnTo>
                  <a:lnTo>
                    <a:pt x="1699323" y="997506"/>
                  </a:lnTo>
                  <a:lnTo>
                    <a:pt x="1669944" y="1031492"/>
                  </a:lnTo>
                  <a:lnTo>
                    <a:pt x="1638194" y="1063244"/>
                  </a:lnTo>
                  <a:lnTo>
                    <a:pt x="1604210" y="1092624"/>
                  </a:lnTo>
                  <a:lnTo>
                    <a:pt x="1568129" y="1119495"/>
                  </a:lnTo>
                  <a:lnTo>
                    <a:pt x="1530091" y="1143720"/>
                  </a:lnTo>
                  <a:lnTo>
                    <a:pt x="1490230" y="1165159"/>
                  </a:lnTo>
                  <a:lnTo>
                    <a:pt x="1448686" y="1183677"/>
                  </a:lnTo>
                  <a:lnTo>
                    <a:pt x="1405596" y="1199135"/>
                  </a:lnTo>
                  <a:lnTo>
                    <a:pt x="1361097" y="1211396"/>
                  </a:lnTo>
                  <a:lnTo>
                    <a:pt x="1315327" y="1220322"/>
                  </a:lnTo>
                  <a:lnTo>
                    <a:pt x="1268423" y="1225776"/>
                  </a:lnTo>
                  <a:lnTo>
                    <a:pt x="1220523" y="1227620"/>
                  </a:lnTo>
                </a:path>
              </a:pathLst>
            </a:custGeom>
            <a:ln w="12700">
              <a:solidFill>
                <a:srgbClr val="A49AFF"/>
              </a:solidFill>
            </a:ln>
          </p:spPr>
          <p:txBody>
            <a:bodyPr wrap="square" lIns="0" tIns="0" rIns="0" bIns="0" rtlCol="0"/>
            <a:lstStyle/>
            <a:p>
              <a:endParaRPr sz="1590" spc="100"/>
            </a:p>
          </p:txBody>
        </p:sp>
        <p:sp>
          <p:nvSpPr>
            <p:cNvPr id="30" name="object 30"/>
            <p:cNvSpPr/>
            <p:nvPr/>
          </p:nvSpPr>
          <p:spPr>
            <a:xfrm>
              <a:off x="0" y="8143593"/>
              <a:ext cx="1591310" cy="741680"/>
            </a:xfrm>
            <a:custGeom>
              <a:avLst/>
              <a:gdLst/>
              <a:ahLst/>
              <a:cxnLst/>
              <a:rect l="l" t="t" r="r" b="b"/>
              <a:pathLst>
                <a:path w="1591310" h="741679">
                  <a:moveTo>
                    <a:pt x="1220523" y="741425"/>
                  </a:moveTo>
                  <a:lnTo>
                    <a:pt x="0" y="741425"/>
                  </a:lnTo>
                </a:path>
                <a:path w="1591310" h="741679">
                  <a:moveTo>
                    <a:pt x="0" y="0"/>
                  </a:moveTo>
                  <a:lnTo>
                    <a:pt x="1220472" y="0"/>
                  </a:lnTo>
                  <a:lnTo>
                    <a:pt x="1266924" y="2893"/>
                  </a:lnTo>
                  <a:lnTo>
                    <a:pt x="1311671" y="11341"/>
                  </a:lnTo>
                  <a:lnTo>
                    <a:pt x="1354363" y="24992"/>
                  </a:lnTo>
                  <a:lnTo>
                    <a:pt x="1394650" y="43497"/>
                  </a:lnTo>
                  <a:lnTo>
                    <a:pt x="1432181" y="66505"/>
                  </a:lnTo>
                  <a:lnTo>
                    <a:pt x="1466608" y="93667"/>
                  </a:lnTo>
                  <a:lnTo>
                    <a:pt x="1497580" y="124632"/>
                  </a:lnTo>
                  <a:lnTo>
                    <a:pt x="1524747" y="159050"/>
                  </a:lnTo>
                  <a:lnTo>
                    <a:pt x="1547759" y="196572"/>
                  </a:lnTo>
                  <a:lnTo>
                    <a:pt x="1566266" y="236846"/>
                  </a:lnTo>
                  <a:lnTo>
                    <a:pt x="1579919" y="279524"/>
                  </a:lnTo>
                  <a:lnTo>
                    <a:pt x="1588367" y="324254"/>
                  </a:lnTo>
                  <a:lnTo>
                    <a:pt x="1591261" y="370687"/>
                  </a:lnTo>
                  <a:lnTo>
                    <a:pt x="1588367" y="417129"/>
                  </a:lnTo>
                  <a:lnTo>
                    <a:pt x="1579919" y="461866"/>
                  </a:lnTo>
                  <a:lnTo>
                    <a:pt x="1566267" y="504551"/>
                  </a:lnTo>
                  <a:lnTo>
                    <a:pt x="1547760" y="544831"/>
                  </a:lnTo>
                  <a:lnTo>
                    <a:pt x="1524750" y="582358"/>
                  </a:lnTo>
                  <a:lnTo>
                    <a:pt x="1497585" y="616780"/>
                  </a:lnTo>
                  <a:lnTo>
                    <a:pt x="1466616" y="647749"/>
                  </a:lnTo>
                  <a:lnTo>
                    <a:pt x="1432193" y="674914"/>
                  </a:lnTo>
                  <a:lnTo>
                    <a:pt x="1394667" y="697925"/>
                  </a:lnTo>
                  <a:lnTo>
                    <a:pt x="1354386" y="716431"/>
                  </a:lnTo>
                  <a:lnTo>
                    <a:pt x="1311702" y="730084"/>
                  </a:lnTo>
                  <a:lnTo>
                    <a:pt x="1266964" y="738532"/>
                  </a:lnTo>
                  <a:lnTo>
                    <a:pt x="1220523" y="741425"/>
                  </a:lnTo>
                </a:path>
              </a:pathLst>
            </a:custGeom>
            <a:ln w="12700">
              <a:solidFill>
                <a:srgbClr val="A49AFF"/>
              </a:solidFill>
            </a:ln>
          </p:spPr>
          <p:txBody>
            <a:bodyPr wrap="square" lIns="0" tIns="0" rIns="0" bIns="0" rtlCol="0"/>
            <a:lstStyle/>
            <a:p>
              <a:endParaRPr sz="1590" spc="100"/>
            </a:p>
          </p:txBody>
        </p:sp>
        <p:sp>
          <p:nvSpPr>
            <p:cNvPr id="31" name="object 31"/>
            <p:cNvSpPr/>
            <p:nvPr/>
          </p:nvSpPr>
          <p:spPr>
            <a:xfrm>
              <a:off x="0" y="8386668"/>
              <a:ext cx="1348740" cy="255270"/>
            </a:xfrm>
            <a:custGeom>
              <a:avLst/>
              <a:gdLst/>
              <a:ahLst/>
              <a:cxnLst/>
              <a:rect l="l" t="t" r="r" b="b"/>
              <a:pathLst>
                <a:path w="1348740" h="255270">
                  <a:moveTo>
                    <a:pt x="1348144" y="127606"/>
                  </a:moveTo>
                  <a:lnTo>
                    <a:pt x="1338111" y="177289"/>
                  </a:lnTo>
                  <a:lnTo>
                    <a:pt x="1310755" y="217854"/>
                  </a:lnTo>
                  <a:lnTo>
                    <a:pt x="1270188" y="245202"/>
                  </a:lnTo>
                  <a:lnTo>
                    <a:pt x="1220522" y="255229"/>
                  </a:lnTo>
                  <a:lnTo>
                    <a:pt x="0" y="255229"/>
                  </a:lnTo>
                </a:path>
                <a:path w="1348740" h="255270">
                  <a:moveTo>
                    <a:pt x="0" y="0"/>
                  </a:moveTo>
                  <a:lnTo>
                    <a:pt x="1220522" y="35"/>
                  </a:lnTo>
                  <a:lnTo>
                    <a:pt x="1270188" y="10040"/>
                  </a:lnTo>
                  <a:lnTo>
                    <a:pt x="1310755" y="37384"/>
                  </a:lnTo>
                  <a:lnTo>
                    <a:pt x="1338111" y="77946"/>
                  </a:lnTo>
                  <a:lnTo>
                    <a:pt x="1348144" y="127606"/>
                  </a:lnTo>
                </a:path>
              </a:pathLst>
            </a:custGeom>
            <a:ln w="12700">
              <a:solidFill>
                <a:srgbClr val="A49AFF"/>
              </a:solidFill>
            </a:ln>
          </p:spPr>
          <p:txBody>
            <a:bodyPr wrap="square" lIns="0" tIns="0" rIns="0" bIns="0" rtlCol="0"/>
            <a:lstStyle/>
            <a:p>
              <a:endParaRPr sz="1590" spc="100"/>
            </a:p>
          </p:txBody>
        </p:sp>
      </p:grpSp>
      <p:sp>
        <p:nvSpPr>
          <p:cNvPr id="53" name="文本框 52"/>
          <p:cNvSpPr txBox="1"/>
          <p:nvPr/>
        </p:nvSpPr>
        <p:spPr>
          <a:xfrm>
            <a:off x="621030" y="4657090"/>
            <a:ext cx="4973320" cy="1168400"/>
          </a:xfrm>
          <a:prstGeom prst="rect">
            <a:avLst/>
          </a:prstGeom>
          <a:noFill/>
        </p:spPr>
        <p:txBody>
          <a:bodyPr wrap="square">
            <a:spAutoFit/>
          </a:bodyPr>
          <a:lstStyle/>
          <a:p>
            <a:pPr indent="0">
              <a:lnSpc>
                <a:spcPct val="125000"/>
              </a:lnSpc>
              <a:buFont typeface="+mj-lt"/>
              <a:buNone/>
            </a:pPr>
            <a:r>
              <a:rPr kumimoji="1" sz="2000" b="1" spc="100" dirty="0">
                <a:solidFill>
                  <a:schemeClr val="tx1">
                    <a:lumMod val="75000"/>
                    <a:lumOff val="25000"/>
                  </a:schemeClr>
                </a:solidFill>
                <a:latin typeface="Times New Roman" panose="02020603050405020304" charset="0"/>
                <a:ea typeface="Times New Roman" panose="02020603050405020304" charset="0"/>
                <a:sym typeface="+mn-ea"/>
              </a:rPr>
              <a:t>E-commerce Development / Prohibition Status / Data Explanation</a:t>
            </a:r>
            <a:endParaRPr kumimoji="1" sz="2000" b="1" spc="100" dirty="0">
              <a:solidFill>
                <a:schemeClr val="tx1">
                  <a:lumMod val="75000"/>
                  <a:lumOff val="25000"/>
                </a:schemeClr>
              </a:solidFill>
              <a:latin typeface="Times New Roman" panose="02020603050405020304" charset="0"/>
              <a:ea typeface="Times New Roman" panose="02020603050405020304" charset="0"/>
              <a:sym typeface="+mn-ea"/>
            </a:endParaRPr>
          </a:p>
          <a:p>
            <a:endParaRPr kumimoji="1" lang="zh-CN" altLang="en-US" sz="2000" spc="100" dirty="0">
              <a:solidFill>
                <a:schemeClr val="tx1">
                  <a:lumMod val="85000"/>
                  <a:lumOff val="15000"/>
                </a:schemeClr>
              </a:solidFill>
              <a:latin typeface="Times New Roman" panose="02020603050405020304" charset="0"/>
              <a:ea typeface="Times New Roman" panose="02020603050405020304" charset="0"/>
            </a:endParaRPr>
          </a:p>
        </p:txBody>
      </p:sp>
      <p:sp>
        <p:nvSpPr>
          <p:cNvPr id="61" name="文本框 60"/>
          <p:cNvSpPr txBox="1"/>
          <p:nvPr/>
        </p:nvSpPr>
        <p:spPr>
          <a:xfrm>
            <a:off x="3500120" y="8222094"/>
            <a:ext cx="2808287" cy="338554"/>
          </a:xfrm>
          <a:prstGeom prst="rect">
            <a:avLst/>
          </a:prstGeom>
          <a:noFill/>
        </p:spPr>
        <p:txBody>
          <a:bodyPr wrap="square">
            <a:spAutoFit/>
          </a:bodyPr>
          <a:lstStyle/>
          <a:p>
            <a:pPr algn="r"/>
            <a:r>
              <a:rPr kumimoji="1" lang="en-GB" altLang="zh-CN" sz="1600" b="1" spc="100" dirty="0">
                <a:solidFill>
                  <a:srgbClr val="6559ED"/>
                </a:solidFill>
                <a:latin typeface="Arial" panose="020B0604020202020204" pitchFamily="34" charset="0"/>
                <a:ea typeface="Times New Roman" panose="02020603050405020304" charset="0"/>
                <a:cs typeface="Arial" panose="020B0604020202020204" pitchFamily="34" charset="0"/>
              </a:rPr>
              <a:t>CHAPTER ONE</a:t>
            </a:r>
            <a:endParaRPr kumimoji="1" lang="zh-CN" altLang="en-US" sz="1600" b="1" spc="100" dirty="0">
              <a:solidFill>
                <a:srgbClr val="6559ED"/>
              </a:solidFill>
              <a:latin typeface="Arial" panose="020B0604020202020204" pitchFamily="34" charset="0"/>
              <a:ea typeface="Times New Roman" panose="02020603050405020304" charset="0"/>
              <a:cs typeface="Arial" panose="020B0604020202020204" pitchFamily="34" charset="0"/>
            </a:endParaRPr>
          </a:p>
        </p:txBody>
      </p:sp>
      <p:sp>
        <p:nvSpPr>
          <p:cNvPr id="57" name="文本框 56"/>
          <p:cNvSpPr txBox="1"/>
          <p:nvPr/>
        </p:nvSpPr>
        <p:spPr>
          <a:xfrm>
            <a:off x="483235" y="3550920"/>
            <a:ext cx="6002655" cy="706755"/>
          </a:xfrm>
          <a:prstGeom prst="rect">
            <a:avLst/>
          </a:prstGeom>
          <a:noFill/>
        </p:spPr>
        <p:txBody>
          <a:bodyPr wrap="square">
            <a:spAutoFit/>
          </a:bodyPr>
          <a:lstStyle/>
          <a:p>
            <a:r>
              <a:rPr kumimoji="1" lang="zh-CN" altLang="en-US" sz="4000" b="1" spc="100" dirty="0">
                <a:solidFill>
                  <a:srgbClr val="6559ED"/>
                </a:solidFill>
                <a:latin typeface="Times New Roman" panose="02020603050405020304" charset="0"/>
                <a:ea typeface="Times New Roman" panose="02020603050405020304" charset="0"/>
              </a:rPr>
              <a:t> </a:t>
            </a:r>
            <a:r>
              <a:rPr kumimoji="1" lang="en-US" altLang="zh-CN" sz="4000" b="1" spc="100" dirty="0">
                <a:solidFill>
                  <a:srgbClr val="6559ED"/>
                </a:solidFill>
                <a:latin typeface="Times New Roman" panose="02020603050405020304" charset="0"/>
                <a:ea typeface="Times New Roman" panose="02020603050405020304" charset="0"/>
              </a:rPr>
              <a:t>Research </a:t>
            </a:r>
            <a:r>
              <a:rPr kumimoji="1" lang="zh-CN" altLang="en-US" sz="4000" b="1" spc="100" dirty="0">
                <a:solidFill>
                  <a:srgbClr val="6559ED"/>
                </a:solidFill>
                <a:latin typeface="Times New Roman" panose="02020603050405020304" charset="0"/>
                <a:ea typeface="Times New Roman" panose="02020603050405020304" charset="0"/>
              </a:rPr>
              <a:t>Background</a:t>
            </a:r>
            <a:endParaRPr kumimoji="1" lang="zh-CN" altLang="en-US" sz="4000" b="1" spc="100" dirty="0">
              <a:solidFill>
                <a:srgbClr val="6559ED"/>
              </a:solidFill>
              <a:latin typeface="Times New Roman" panose="02020603050405020304" charset="0"/>
              <a:ea typeface="Times New Roman" panose="02020603050405020304" charset="0"/>
            </a:endParaRPr>
          </a:p>
        </p:txBody>
      </p:sp>
      <p:pic>
        <p:nvPicPr>
          <p:cNvPr id="63" name="图形 6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774962" y="0"/>
            <a:ext cx="3083037" cy="331038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1" hidden="1"/>
          <p:cNvSpPr txBox="1"/>
          <p:nvPr/>
        </p:nvSpPr>
        <p:spPr>
          <a:xfrm>
            <a:off x="0" y="3024188"/>
            <a:ext cx="0" cy="0"/>
          </a:xfrm>
          <a:prstGeom prst="rect">
            <a:avLst/>
          </a:prstGeom>
          <a:solidFill>
            <a:srgbClr val="FFFFFF"/>
          </a:solidFill>
        </p:spPr>
        <p:txBody>
          <a:bodyPr rtlCol="0" anchor="t"/>
          <a:lstStyle/>
          <a:p>
            <a:pPr algn="l"/>
            <a:endParaRPr lang="en-US" sz="825" dirty="0"/>
          </a:p>
          <a:p>
            <a:pPr>
              <a:buClr>
                <a:srgbClr val="FFFFFF"/>
              </a:buClr>
            </a:pPr>
            <a:r>
              <a:rPr lang="en-US" sz="1350" dirty="0">
                <a:solidFill>
                  <a:srgbClr val="FFFFFF"/>
                </a:solidFill>
              </a:rPr>
              <a:t>E6636BC20180234D78A0072836F0B99032B9B20F173F3B80ADD98B30B1042B0B8B48BC38A16B0B0D22E92508C8465FEBAA0921FA31D08B411BBFC2187F4E2DDA24F399AD1521665714D92A876AF244D1C732EDA876D847DE68F8219A7F644CA8DDD62D9A9E3</a:t>
            </a:r>
            <a:endParaRPr lang="en-US" sz="1350" dirty="0">
              <a:solidFill>
                <a:srgbClr val="FFFFFF"/>
              </a:solidFill>
            </a:endParaRPr>
          </a:p>
        </p:txBody>
      </p:sp>
      <p:sp>
        <p:nvSpPr>
          <p:cNvPr id="4" name="文本框 3"/>
          <p:cNvSpPr txBox="1"/>
          <p:nvPr/>
        </p:nvSpPr>
        <p:spPr>
          <a:xfrm>
            <a:off x="620718" y="1422083"/>
            <a:ext cx="5616575" cy="521970"/>
          </a:xfrm>
          <a:prstGeom prst="rect">
            <a:avLst/>
          </a:prstGeom>
          <a:noFill/>
        </p:spPr>
        <p:txBody>
          <a:bodyPr wrap="square">
            <a:spAutoFit/>
          </a:bodyPr>
          <a:lstStyle/>
          <a:p>
            <a:r>
              <a:rPr kumimoji="1" lang="en-US" altLang="zh-CN" sz="2800" b="1" spc="100" dirty="0">
                <a:solidFill>
                  <a:srgbClr val="6559ED"/>
                </a:solidFill>
                <a:latin typeface="Arial" panose="020B0604020202020204" pitchFamily="34" charset="0"/>
                <a:ea typeface="Times New Roman" panose="02020603050405020304" charset="0"/>
                <a:cs typeface="Arial" panose="020B0604020202020204" pitchFamily="34" charset="0"/>
              </a:rPr>
              <a:t>SUMMARY</a:t>
            </a:r>
            <a:endParaRPr kumimoji="1" lang="en-US" altLang="zh-CN" sz="2800" b="1" spc="100" dirty="0">
              <a:solidFill>
                <a:srgbClr val="6559ED"/>
              </a:solidFill>
              <a:latin typeface="Arial" panose="020B0604020202020204" pitchFamily="34" charset="0"/>
              <a:ea typeface="Times New Roman" panose="02020603050405020304" charset="0"/>
              <a:cs typeface="Arial" panose="020B0604020202020204" pitchFamily="34" charset="0"/>
            </a:endParaRPr>
          </a:p>
        </p:txBody>
      </p:sp>
      <p:grpSp>
        <p:nvGrpSpPr>
          <p:cNvPr id="10" name="组合 9"/>
          <p:cNvGrpSpPr/>
          <p:nvPr/>
        </p:nvGrpSpPr>
        <p:grpSpPr>
          <a:xfrm>
            <a:off x="4847099" y="2543109"/>
            <a:ext cx="2013876" cy="4653097"/>
            <a:chOff x="5583000" y="673853"/>
            <a:chExt cx="1277975" cy="2952785"/>
          </a:xfrm>
        </p:grpSpPr>
        <p:pic>
          <p:nvPicPr>
            <p:cNvPr id="82" name="图片 81"/>
            <p:cNvPicPr>
              <a:picLocks noChangeAspect="1"/>
            </p:cNvPicPr>
            <p:nvPr/>
          </p:nvPicPr>
          <p:blipFill>
            <a:blip r:embed="rId1"/>
            <a:stretch>
              <a:fillRect/>
            </a:stretch>
          </p:blipFill>
          <p:spPr>
            <a:xfrm>
              <a:off x="6238116" y="1300332"/>
              <a:ext cx="621405" cy="1194814"/>
            </a:xfrm>
            <a:prstGeom prst="rect">
              <a:avLst/>
            </a:prstGeom>
          </p:spPr>
        </p:pic>
        <p:sp>
          <p:nvSpPr>
            <p:cNvPr id="44" name="object 94"/>
            <p:cNvSpPr/>
            <p:nvPr/>
          </p:nvSpPr>
          <p:spPr>
            <a:xfrm>
              <a:off x="5583000" y="1532115"/>
              <a:ext cx="36195" cy="569595"/>
            </a:xfrm>
            <a:custGeom>
              <a:avLst/>
              <a:gdLst/>
              <a:ahLst/>
              <a:cxnLst/>
              <a:rect l="l" t="t" r="r" b="b"/>
              <a:pathLst>
                <a:path w="36195" h="569594">
                  <a:moveTo>
                    <a:pt x="35775" y="0"/>
                  </a:moveTo>
                  <a:lnTo>
                    <a:pt x="24295" y="49301"/>
                  </a:lnTo>
                  <a:lnTo>
                    <a:pt x="14973" y="99390"/>
                  </a:lnTo>
                  <a:lnTo>
                    <a:pt x="7848" y="150215"/>
                  </a:lnTo>
                  <a:lnTo>
                    <a:pt x="2984" y="201739"/>
                  </a:lnTo>
                  <a:lnTo>
                    <a:pt x="431" y="253885"/>
                  </a:lnTo>
                  <a:lnTo>
                    <a:pt x="0" y="284784"/>
                  </a:lnTo>
                  <a:lnTo>
                    <a:pt x="241" y="307987"/>
                  </a:lnTo>
                  <a:lnTo>
                    <a:pt x="431" y="315683"/>
                  </a:lnTo>
                  <a:lnTo>
                    <a:pt x="2984" y="367842"/>
                  </a:lnTo>
                  <a:lnTo>
                    <a:pt x="7848" y="419366"/>
                  </a:lnTo>
                  <a:lnTo>
                    <a:pt x="14973" y="470192"/>
                  </a:lnTo>
                  <a:lnTo>
                    <a:pt x="24295" y="520280"/>
                  </a:lnTo>
                  <a:lnTo>
                    <a:pt x="35775" y="569582"/>
                  </a:lnTo>
                  <a:lnTo>
                    <a:pt x="35775" y="0"/>
                  </a:lnTo>
                  <a:close/>
                </a:path>
              </a:pathLst>
            </a:custGeom>
            <a:solidFill>
              <a:srgbClr val="A39AFA">
                <a:alpha val="20000"/>
              </a:srgbClr>
            </a:solidFill>
          </p:spPr>
          <p:txBody>
            <a:bodyPr wrap="square" lIns="0" tIns="0" rIns="0" bIns="0" rtlCol="0"/>
            <a:lstStyle/>
            <a:p>
              <a:endParaRPr spc="100"/>
            </a:p>
          </p:txBody>
        </p:sp>
        <p:sp>
          <p:nvSpPr>
            <p:cNvPr id="49" name="object 95"/>
            <p:cNvSpPr/>
            <p:nvPr/>
          </p:nvSpPr>
          <p:spPr>
            <a:xfrm>
              <a:off x="5671912" y="1298098"/>
              <a:ext cx="35560" cy="1038225"/>
            </a:xfrm>
            <a:custGeom>
              <a:avLst/>
              <a:gdLst/>
              <a:ahLst/>
              <a:cxnLst/>
              <a:rect l="l" t="t" r="r" b="b"/>
              <a:pathLst>
                <a:path w="35559" h="1038225">
                  <a:moveTo>
                    <a:pt x="35344" y="0"/>
                  </a:moveTo>
                  <a:lnTo>
                    <a:pt x="26003" y="18737"/>
                  </a:lnTo>
                  <a:lnTo>
                    <a:pt x="16995" y="37668"/>
                  </a:lnTo>
                  <a:lnTo>
                    <a:pt x="8326" y="56789"/>
                  </a:lnTo>
                  <a:lnTo>
                    <a:pt x="0" y="76098"/>
                  </a:lnTo>
                  <a:lnTo>
                    <a:pt x="0" y="961504"/>
                  </a:lnTo>
                  <a:lnTo>
                    <a:pt x="8326" y="980813"/>
                  </a:lnTo>
                  <a:lnTo>
                    <a:pt x="16995" y="999934"/>
                  </a:lnTo>
                  <a:lnTo>
                    <a:pt x="26003" y="1018865"/>
                  </a:lnTo>
                  <a:lnTo>
                    <a:pt x="35344" y="1037602"/>
                  </a:lnTo>
                  <a:lnTo>
                    <a:pt x="35344" y="0"/>
                  </a:lnTo>
                  <a:close/>
                </a:path>
              </a:pathLst>
            </a:custGeom>
            <a:solidFill>
              <a:srgbClr val="A39AFA">
                <a:alpha val="20000"/>
              </a:srgbClr>
            </a:solidFill>
          </p:spPr>
          <p:txBody>
            <a:bodyPr wrap="square" lIns="0" tIns="0" rIns="0" bIns="0" rtlCol="0"/>
            <a:lstStyle/>
            <a:p>
              <a:endParaRPr spc="100"/>
            </a:p>
          </p:txBody>
        </p:sp>
        <p:sp>
          <p:nvSpPr>
            <p:cNvPr id="50" name="object 96"/>
            <p:cNvSpPr/>
            <p:nvPr/>
          </p:nvSpPr>
          <p:spPr>
            <a:xfrm>
              <a:off x="5760398" y="1152627"/>
              <a:ext cx="35560" cy="1329055"/>
            </a:xfrm>
            <a:custGeom>
              <a:avLst/>
              <a:gdLst/>
              <a:ahLst/>
              <a:cxnLst/>
              <a:rect l="l" t="t" r="r" b="b"/>
              <a:pathLst>
                <a:path w="35559" h="1329055">
                  <a:moveTo>
                    <a:pt x="35344" y="0"/>
                  </a:moveTo>
                  <a:lnTo>
                    <a:pt x="17319" y="25968"/>
                  </a:lnTo>
                  <a:lnTo>
                    <a:pt x="0" y="52451"/>
                  </a:lnTo>
                  <a:lnTo>
                    <a:pt x="0" y="1276108"/>
                  </a:lnTo>
                  <a:lnTo>
                    <a:pt x="17319" y="1302580"/>
                  </a:lnTo>
                  <a:lnTo>
                    <a:pt x="35344" y="1328547"/>
                  </a:lnTo>
                  <a:lnTo>
                    <a:pt x="35344" y="0"/>
                  </a:lnTo>
                  <a:close/>
                </a:path>
              </a:pathLst>
            </a:custGeom>
            <a:solidFill>
              <a:srgbClr val="A39AFA">
                <a:alpha val="20000"/>
              </a:srgbClr>
            </a:solidFill>
          </p:spPr>
          <p:txBody>
            <a:bodyPr wrap="square" lIns="0" tIns="0" rIns="0" bIns="0" rtlCol="0"/>
            <a:lstStyle/>
            <a:p>
              <a:endParaRPr spc="100"/>
            </a:p>
          </p:txBody>
        </p:sp>
        <p:sp>
          <p:nvSpPr>
            <p:cNvPr id="51" name="object 97"/>
            <p:cNvSpPr/>
            <p:nvPr/>
          </p:nvSpPr>
          <p:spPr>
            <a:xfrm>
              <a:off x="5848888" y="1043701"/>
              <a:ext cx="35560" cy="1546860"/>
            </a:xfrm>
            <a:custGeom>
              <a:avLst/>
              <a:gdLst/>
              <a:ahLst/>
              <a:cxnLst/>
              <a:rect l="l" t="t" r="r" b="b"/>
              <a:pathLst>
                <a:path w="35559" h="1546860">
                  <a:moveTo>
                    <a:pt x="35344" y="0"/>
                  </a:moveTo>
                  <a:lnTo>
                    <a:pt x="17438" y="19951"/>
                  </a:lnTo>
                  <a:lnTo>
                    <a:pt x="0" y="40322"/>
                  </a:lnTo>
                  <a:lnTo>
                    <a:pt x="0" y="1506080"/>
                  </a:lnTo>
                  <a:lnTo>
                    <a:pt x="17438" y="1526446"/>
                  </a:lnTo>
                  <a:lnTo>
                    <a:pt x="35344" y="1546402"/>
                  </a:lnTo>
                  <a:lnTo>
                    <a:pt x="35344" y="0"/>
                  </a:lnTo>
                  <a:close/>
                </a:path>
              </a:pathLst>
            </a:custGeom>
            <a:solidFill>
              <a:srgbClr val="A39AFA">
                <a:alpha val="20000"/>
              </a:srgbClr>
            </a:solidFill>
          </p:spPr>
          <p:txBody>
            <a:bodyPr wrap="square" lIns="0" tIns="0" rIns="0" bIns="0" rtlCol="0"/>
            <a:lstStyle/>
            <a:p>
              <a:endParaRPr spc="100"/>
            </a:p>
          </p:txBody>
        </p:sp>
        <p:sp>
          <p:nvSpPr>
            <p:cNvPr id="52" name="object 98"/>
            <p:cNvSpPr/>
            <p:nvPr/>
          </p:nvSpPr>
          <p:spPr>
            <a:xfrm>
              <a:off x="5937372" y="957248"/>
              <a:ext cx="35560" cy="1719580"/>
            </a:xfrm>
            <a:custGeom>
              <a:avLst/>
              <a:gdLst/>
              <a:ahLst/>
              <a:cxnLst/>
              <a:rect l="l" t="t" r="r" b="b"/>
              <a:pathLst>
                <a:path w="35559" h="1719580">
                  <a:moveTo>
                    <a:pt x="35344" y="0"/>
                  </a:moveTo>
                  <a:lnTo>
                    <a:pt x="8701" y="24035"/>
                  </a:lnTo>
                  <a:lnTo>
                    <a:pt x="0" y="32232"/>
                  </a:lnTo>
                  <a:lnTo>
                    <a:pt x="0" y="1687068"/>
                  </a:lnTo>
                  <a:lnTo>
                    <a:pt x="17500" y="1703376"/>
                  </a:lnTo>
                  <a:lnTo>
                    <a:pt x="35344" y="1719313"/>
                  </a:lnTo>
                  <a:lnTo>
                    <a:pt x="35344" y="0"/>
                  </a:lnTo>
                  <a:close/>
                </a:path>
              </a:pathLst>
            </a:custGeom>
            <a:solidFill>
              <a:srgbClr val="A39AFA">
                <a:alpha val="20000"/>
              </a:srgbClr>
            </a:solidFill>
          </p:spPr>
          <p:txBody>
            <a:bodyPr wrap="square" lIns="0" tIns="0" rIns="0" bIns="0" rtlCol="0"/>
            <a:lstStyle/>
            <a:p>
              <a:endParaRPr spc="100"/>
            </a:p>
          </p:txBody>
        </p:sp>
        <p:sp>
          <p:nvSpPr>
            <p:cNvPr id="53" name="object 99"/>
            <p:cNvSpPr/>
            <p:nvPr/>
          </p:nvSpPr>
          <p:spPr>
            <a:xfrm>
              <a:off x="6025857" y="886988"/>
              <a:ext cx="35560" cy="1859914"/>
            </a:xfrm>
            <a:custGeom>
              <a:avLst/>
              <a:gdLst/>
              <a:ahLst/>
              <a:cxnLst/>
              <a:rect l="l" t="t" r="r" b="b"/>
              <a:pathLst>
                <a:path w="35559" h="1859914">
                  <a:moveTo>
                    <a:pt x="35344" y="0"/>
                  </a:moveTo>
                  <a:lnTo>
                    <a:pt x="8737" y="19666"/>
                  </a:lnTo>
                  <a:lnTo>
                    <a:pt x="0" y="26390"/>
                  </a:lnTo>
                  <a:lnTo>
                    <a:pt x="0" y="1833435"/>
                  </a:lnTo>
                  <a:lnTo>
                    <a:pt x="26406" y="1853354"/>
                  </a:lnTo>
                  <a:lnTo>
                    <a:pt x="35344" y="1859826"/>
                  </a:lnTo>
                  <a:lnTo>
                    <a:pt x="35344" y="0"/>
                  </a:lnTo>
                  <a:close/>
                </a:path>
              </a:pathLst>
            </a:custGeom>
            <a:solidFill>
              <a:srgbClr val="A39AFA">
                <a:alpha val="20000"/>
              </a:srgbClr>
            </a:solidFill>
          </p:spPr>
          <p:txBody>
            <a:bodyPr wrap="square" lIns="0" tIns="0" rIns="0" bIns="0" rtlCol="0"/>
            <a:lstStyle/>
            <a:p>
              <a:endParaRPr spc="100"/>
            </a:p>
          </p:txBody>
        </p:sp>
        <p:sp>
          <p:nvSpPr>
            <p:cNvPr id="54" name="object 100"/>
            <p:cNvSpPr/>
            <p:nvPr/>
          </p:nvSpPr>
          <p:spPr>
            <a:xfrm>
              <a:off x="6114341" y="829617"/>
              <a:ext cx="35560" cy="1974850"/>
            </a:xfrm>
            <a:custGeom>
              <a:avLst/>
              <a:gdLst/>
              <a:ahLst/>
              <a:cxnLst/>
              <a:rect l="l" t="t" r="r" b="b"/>
              <a:pathLst>
                <a:path w="35559" h="1974850">
                  <a:moveTo>
                    <a:pt x="35344" y="0"/>
                  </a:moveTo>
                  <a:lnTo>
                    <a:pt x="8755" y="16025"/>
                  </a:lnTo>
                  <a:lnTo>
                    <a:pt x="0" y="21526"/>
                  </a:lnTo>
                  <a:lnTo>
                    <a:pt x="0" y="1953044"/>
                  </a:lnTo>
                  <a:lnTo>
                    <a:pt x="26431" y="1969305"/>
                  </a:lnTo>
                  <a:lnTo>
                    <a:pt x="35344" y="1974570"/>
                  </a:lnTo>
                  <a:lnTo>
                    <a:pt x="35344" y="0"/>
                  </a:lnTo>
                  <a:close/>
                </a:path>
              </a:pathLst>
            </a:custGeom>
            <a:solidFill>
              <a:srgbClr val="A39AFA">
                <a:alpha val="20000"/>
              </a:srgbClr>
            </a:solidFill>
          </p:spPr>
          <p:txBody>
            <a:bodyPr wrap="square" lIns="0" tIns="0" rIns="0" bIns="0" rtlCol="0"/>
            <a:lstStyle/>
            <a:p>
              <a:endParaRPr spc="100"/>
            </a:p>
          </p:txBody>
        </p:sp>
        <p:sp>
          <p:nvSpPr>
            <p:cNvPr id="55" name="object 101"/>
            <p:cNvSpPr/>
            <p:nvPr/>
          </p:nvSpPr>
          <p:spPr>
            <a:xfrm>
              <a:off x="6202826" y="782915"/>
              <a:ext cx="35560" cy="2068195"/>
            </a:xfrm>
            <a:custGeom>
              <a:avLst/>
              <a:gdLst/>
              <a:ahLst/>
              <a:cxnLst/>
              <a:rect l="l" t="t" r="r" b="b"/>
              <a:pathLst>
                <a:path w="35559" h="2068195">
                  <a:moveTo>
                    <a:pt x="35344" y="0"/>
                  </a:moveTo>
                  <a:lnTo>
                    <a:pt x="8769" y="12964"/>
                  </a:lnTo>
                  <a:lnTo>
                    <a:pt x="0" y="17437"/>
                  </a:lnTo>
                  <a:lnTo>
                    <a:pt x="0" y="2050541"/>
                  </a:lnTo>
                  <a:lnTo>
                    <a:pt x="35344" y="2067966"/>
                  </a:lnTo>
                  <a:lnTo>
                    <a:pt x="35344" y="0"/>
                  </a:lnTo>
                  <a:close/>
                </a:path>
              </a:pathLst>
            </a:custGeom>
            <a:solidFill>
              <a:srgbClr val="A39AFA">
                <a:alpha val="20000"/>
              </a:srgbClr>
            </a:solidFill>
          </p:spPr>
          <p:txBody>
            <a:bodyPr wrap="square" lIns="0" tIns="0" rIns="0" bIns="0" rtlCol="0"/>
            <a:lstStyle/>
            <a:p>
              <a:endParaRPr spc="100"/>
            </a:p>
          </p:txBody>
        </p:sp>
        <p:sp>
          <p:nvSpPr>
            <p:cNvPr id="56" name="object 102"/>
            <p:cNvSpPr/>
            <p:nvPr/>
          </p:nvSpPr>
          <p:spPr>
            <a:xfrm>
              <a:off x="6291311" y="745570"/>
              <a:ext cx="35560" cy="2143125"/>
            </a:xfrm>
            <a:custGeom>
              <a:avLst/>
              <a:gdLst/>
              <a:ahLst/>
              <a:cxnLst/>
              <a:rect l="l" t="t" r="r" b="b"/>
              <a:pathLst>
                <a:path w="35559" h="2143125">
                  <a:moveTo>
                    <a:pt x="35344" y="0"/>
                  </a:moveTo>
                  <a:lnTo>
                    <a:pt x="0" y="13881"/>
                  </a:lnTo>
                  <a:lnTo>
                    <a:pt x="0" y="2128786"/>
                  </a:lnTo>
                  <a:lnTo>
                    <a:pt x="35344" y="2142667"/>
                  </a:lnTo>
                  <a:lnTo>
                    <a:pt x="35344" y="0"/>
                  </a:lnTo>
                  <a:close/>
                </a:path>
              </a:pathLst>
            </a:custGeom>
            <a:solidFill>
              <a:srgbClr val="A39AFA">
                <a:alpha val="20000"/>
              </a:srgbClr>
            </a:solidFill>
          </p:spPr>
          <p:txBody>
            <a:bodyPr wrap="square" lIns="0" tIns="0" rIns="0" bIns="0" rtlCol="0"/>
            <a:lstStyle/>
            <a:p>
              <a:endParaRPr spc="100"/>
            </a:p>
          </p:txBody>
        </p:sp>
        <p:sp>
          <p:nvSpPr>
            <p:cNvPr id="57" name="object 103"/>
            <p:cNvSpPr/>
            <p:nvPr/>
          </p:nvSpPr>
          <p:spPr>
            <a:xfrm>
              <a:off x="6379796" y="716592"/>
              <a:ext cx="35560" cy="2200910"/>
            </a:xfrm>
            <a:custGeom>
              <a:avLst/>
              <a:gdLst/>
              <a:ahLst/>
              <a:cxnLst/>
              <a:rect l="l" t="t" r="r" b="b"/>
              <a:pathLst>
                <a:path w="35559" h="2200910">
                  <a:moveTo>
                    <a:pt x="35344" y="0"/>
                  </a:moveTo>
                  <a:lnTo>
                    <a:pt x="0" y="10642"/>
                  </a:lnTo>
                  <a:lnTo>
                    <a:pt x="0" y="2189988"/>
                  </a:lnTo>
                  <a:lnTo>
                    <a:pt x="35344" y="2200617"/>
                  </a:lnTo>
                  <a:lnTo>
                    <a:pt x="35344" y="0"/>
                  </a:lnTo>
                  <a:close/>
                </a:path>
              </a:pathLst>
            </a:custGeom>
            <a:solidFill>
              <a:srgbClr val="A39AFA">
                <a:alpha val="20000"/>
              </a:srgbClr>
            </a:solidFill>
          </p:spPr>
          <p:txBody>
            <a:bodyPr wrap="square" lIns="0" tIns="0" rIns="0" bIns="0" rtlCol="0"/>
            <a:lstStyle/>
            <a:p>
              <a:endParaRPr spc="100"/>
            </a:p>
          </p:txBody>
        </p:sp>
        <p:sp>
          <p:nvSpPr>
            <p:cNvPr id="63" name="object 104"/>
            <p:cNvSpPr/>
            <p:nvPr/>
          </p:nvSpPr>
          <p:spPr>
            <a:xfrm>
              <a:off x="6468279" y="695473"/>
              <a:ext cx="35560" cy="2243455"/>
            </a:xfrm>
            <a:custGeom>
              <a:avLst/>
              <a:gdLst/>
              <a:ahLst/>
              <a:cxnLst/>
              <a:rect l="l" t="t" r="r" b="b"/>
              <a:pathLst>
                <a:path w="35559" h="2243455">
                  <a:moveTo>
                    <a:pt x="35344" y="0"/>
                  </a:moveTo>
                  <a:lnTo>
                    <a:pt x="0" y="7480"/>
                  </a:lnTo>
                  <a:lnTo>
                    <a:pt x="0" y="2235365"/>
                  </a:lnTo>
                  <a:lnTo>
                    <a:pt x="35344" y="2242858"/>
                  </a:lnTo>
                  <a:lnTo>
                    <a:pt x="35344" y="0"/>
                  </a:lnTo>
                  <a:close/>
                </a:path>
              </a:pathLst>
            </a:custGeom>
            <a:solidFill>
              <a:srgbClr val="A39AFA">
                <a:alpha val="20000"/>
              </a:srgbClr>
            </a:solidFill>
          </p:spPr>
          <p:txBody>
            <a:bodyPr wrap="square" lIns="0" tIns="0" rIns="0" bIns="0" rtlCol="0"/>
            <a:lstStyle/>
            <a:p>
              <a:endParaRPr spc="100"/>
            </a:p>
          </p:txBody>
        </p:sp>
        <p:sp>
          <p:nvSpPr>
            <p:cNvPr id="64" name="object 105"/>
            <p:cNvSpPr/>
            <p:nvPr/>
          </p:nvSpPr>
          <p:spPr>
            <a:xfrm>
              <a:off x="6556764" y="681615"/>
              <a:ext cx="35560" cy="2270760"/>
            </a:xfrm>
            <a:custGeom>
              <a:avLst/>
              <a:gdLst/>
              <a:ahLst/>
              <a:cxnLst/>
              <a:rect l="l" t="t" r="r" b="b"/>
              <a:pathLst>
                <a:path w="35559" h="2270760">
                  <a:moveTo>
                    <a:pt x="35344" y="0"/>
                  </a:moveTo>
                  <a:lnTo>
                    <a:pt x="0" y="4648"/>
                  </a:lnTo>
                  <a:lnTo>
                    <a:pt x="0" y="2265921"/>
                  </a:lnTo>
                  <a:lnTo>
                    <a:pt x="35344" y="2270569"/>
                  </a:lnTo>
                  <a:lnTo>
                    <a:pt x="35344" y="0"/>
                  </a:lnTo>
                  <a:close/>
                </a:path>
              </a:pathLst>
            </a:custGeom>
            <a:solidFill>
              <a:srgbClr val="A39AFA">
                <a:alpha val="20000"/>
              </a:srgbClr>
            </a:solidFill>
          </p:spPr>
          <p:txBody>
            <a:bodyPr wrap="square" lIns="0" tIns="0" rIns="0" bIns="0" rtlCol="0"/>
            <a:lstStyle/>
            <a:p>
              <a:endParaRPr spc="100"/>
            </a:p>
          </p:txBody>
        </p:sp>
        <p:sp>
          <p:nvSpPr>
            <p:cNvPr id="65" name="object 106"/>
            <p:cNvSpPr/>
            <p:nvPr/>
          </p:nvSpPr>
          <p:spPr>
            <a:xfrm>
              <a:off x="6645248" y="674732"/>
              <a:ext cx="35560" cy="2284730"/>
            </a:xfrm>
            <a:custGeom>
              <a:avLst/>
              <a:gdLst/>
              <a:ahLst/>
              <a:cxnLst/>
              <a:rect l="l" t="t" r="r" b="b"/>
              <a:pathLst>
                <a:path w="35559" h="2284730">
                  <a:moveTo>
                    <a:pt x="35344" y="0"/>
                  </a:moveTo>
                  <a:lnTo>
                    <a:pt x="0" y="1905"/>
                  </a:lnTo>
                  <a:lnTo>
                    <a:pt x="0" y="2282431"/>
                  </a:lnTo>
                  <a:lnTo>
                    <a:pt x="35344" y="2284336"/>
                  </a:lnTo>
                  <a:lnTo>
                    <a:pt x="35344" y="0"/>
                  </a:lnTo>
                  <a:close/>
                </a:path>
              </a:pathLst>
            </a:custGeom>
            <a:solidFill>
              <a:srgbClr val="A39AFA">
                <a:alpha val="20000"/>
              </a:srgbClr>
            </a:solidFill>
          </p:spPr>
          <p:txBody>
            <a:bodyPr wrap="square" lIns="0" tIns="0" rIns="0" bIns="0" rtlCol="0"/>
            <a:lstStyle/>
            <a:p>
              <a:endParaRPr spc="100"/>
            </a:p>
          </p:txBody>
        </p:sp>
        <p:sp>
          <p:nvSpPr>
            <p:cNvPr id="66" name="object 107"/>
            <p:cNvSpPr/>
            <p:nvPr/>
          </p:nvSpPr>
          <p:spPr>
            <a:xfrm>
              <a:off x="6733739" y="673853"/>
              <a:ext cx="35560" cy="2286635"/>
            </a:xfrm>
            <a:custGeom>
              <a:avLst/>
              <a:gdLst/>
              <a:ahLst/>
              <a:cxnLst/>
              <a:rect l="l" t="t" r="r" b="b"/>
              <a:pathLst>
                <a:path w="35559" h="2286635">
                  <a:moveTo>
                    <a:pt x="0" y="0"/>
                  </a:moveTo>
                  <a:lnTo>
                    <a:pt x="0" y="2286101"/>
                  </a:lnTo>
                  <a:lnTo>
                    <a:pt x="35344" y="2285314"/>
                  </a:lnTo>
                  <a:lnTo>
                    <a:pt x="35344" y="787"/>
                  </a:lnTo>
                  <a:lnTo>
                    <a:pt x="0" y="0"/>
                  </a:lnTo>
                  <a:close/>
                </a:path>
              </a:pathLst>
            </a:custGeom>
            <a:solidFill>
              <a:srgbClr val="A39AFA">
                <a:alpha val="20000"/>
              </a:srgbClr>
            </a:solidFill>
          </p:spPr>
          <p:txBody>
            <a:bodyPr wrap="square" lIns="0" tIns="0" rIns="0" bIns="0" rtlCol="0"/>
            <a:lstStyle/>
            <a:p>
              <a:endParaRPr spc="100"/>
            </a:p>
          </p:txBody>
        </p:sp>
        <p:pic>
          <p:nvPicPr>
            <p:cNvPr id="81" name="图形 80"/>
            <p:cNvPicPr>
              <a:picLocks noChangeAspect="1"/>
            </p:cNvPicPr>
            <p:nvPr/>
          </p:nvPicPr>
          <p:blipFill>
            <a:blip r:embed="rId2"/>
            <a:stretch>
              <a:fillRect/>
            </a:stretch>
          </p:blipFill>
          <p:spPr>
            <a:xfrm>
              <a:off x="6211016" y="2431824"/>
              <a:ext cx="621842" cy="1194814"/>
            </a:xfrm>
            <a:prstGeom prst="rect">
              <a:avLst/>
            </a:prstGeom>
          </p:spPr>
        </p:pic>
        <p:sp>
          <p:nvSpPr>
            <p:cNvPr id="83" name="object 107"/>
            <p:cNvSpPr/>
            <p:nvPr/>
          </p:nvSpPr>
          <p:spPr>
            <a:xfrm>
              <a:off x="6825415" y="673853"/>
              <a:ext cx="35560" cy="2286635"/>
            </a:xfrm>
            <a:custGeom>
              <a:avLst/>
              <a:gdLst/>
              <a:ahLst/>
              <a:cxnLst/>
              <a:rect l="l" t="t" r="r" b="b"/>
              <a:pathLst>
                <a:path w="35559" h="2286635">
                  <a:moveTo>
                    <a:pt x="0" y="0"/>
                  </a:moveTo>
                  <a:lnTo>
                    <a:pt x="0" y="2286101"/>
                  </a:lnTo>
                  <a:lnTo>
                    <a:pt x="35344" y="2285314"/>
                  </a:lnTo>
                  <a:lnTo>
                    <a:pt x="35344" y="787"/>
                  </a:lnTo>
                  <a:lnTo>
                    <a:pt x="0" y="0"/>
                  </a:lnTo>
                  <a:close/>
                </a:path>
              </a:pathLst>
            </a:custGeom>
            <a:solidFill>
              <a:srgbClr val="A39AFA">
                <a:alpha val="20000"/>
              </a:srgbClr>
            </a:solidFill>
          </p:spPr>
          <p:txBody>
            <a:bodyPr wrap="square" lIns="0" tIns="0" rIns="0" bIns="0" rtlCol="0"/>
            <a:lstStyle/>
            <a:p>
              <a:endParaRPr spc="100"/>
            </a:p>
          </p:txBody>
        </p:sp>
      </p:grpSp>
      <p:cxnSp>
        <p:nvCxnSpPr>
          <p:cNvPr id="7" name="直线连接符 6"/>
          <p:cNvCxnSpPr/>
          <p:nvPr/>
        </p:nvCxnSpPr>
        <p:spPr>
          <a:xfrm>
            <a:off x="712520" y="2015618"/>
            <a:ext cx="669600" cy="0"/>
          </a:xfrm>
          <a:prstGeom prst="line">
            <a:avLst/>
          </a:prstGeom>
          <a:ln w="22225">
            <a:solidFill>
              <a:srgbClr val="6559ED"/>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7220" y="2094230"/>
            <a:ext cx="4984115" cy="7298690"/>
          </a:xfrm>
          <a:prstGeom prst="rect">
            <a:avLst/>
          </a:prstGeom>
          <a:noFill/>
        </p:spPr>
        <p:txBody>
          <a:bodyPr wrap="square">
            <a:spAutoFit/>
          </a:bodyPr>
          <a:lstStyle/>
          <a:p>
            <a:pPr>
              <a:lnSpc>
                <a:spcPct val="115000"/>
              </a:lnSpc>
            </a:pPr>
            <a:r>
              <a:rPr sz="800" spc="100">
                <a:solidFill>
                  <a:schemeClr val="tx1">
                    <a:lumMod val="65000"/>
                    <a:lumOff val="35000"/>
                  </a:schemeClr>
                </a:solidFill>
                <a:latin typeface="Times New Roman" panose="02020603050405020304" charset="0"/>
                <a:ea typeface="Times New Roman" panose="02020603050405020304" charset="0"/>
              </a:rPr>
              <a:t>Judging from the development of the market, since the opening of TikTok Shop US station in the fourth quarter of 2023, in terms of the number of products, the number of merchants, GMV, and the number of short videos and live broadcasts for promoting products, it has maintained a positive growth trend. Horizontally comparing with other national stations, the US station has caught up later and replaced the Thai station in the first quarter of 2024 to become the market with the highest GMV. However, considering the ban that TikTok encountered in the US, along with the return and rapid growth of the Indonesian station, the US station may rank as the second largest market this year.</a:t>
            </a:r>
            <a:endParaRPr sz="800" spc="100">
              <a:solidFill>
                <a:schemeClr val="tx1">
                  <a:lumMod val="65000"/>
                  <a:lumOff val="35000"/>
                </a:schemeClr>
              </a:solidFill>
              <a:latin typeface="Times New Roman" panose="02020603050405020304" charset="0"/>
              <a:ea typeface="Times New Roman" panose="02020603050405020304" charset="0"/>
            </a:endParaRPr>
          </a:p>
          <a:p>
            <a:pPr>
              <a:lnSpc>
                <a:spcPct val="115000"/>
              </a:lnSpc>
            </a:pPr>
            <a:r>
              <a:rPr sz="800" spc="100">
                <a:solidFill>
                  <a:schemeClr val="tx1">
                    <a:lumMod val="65000"/>
                    <a:lumOff val="35000"/>
                  </a:schemeClr>
                </a:solidFill>
                <a:latin typeface="Times New Roman" panose="02020603050405020304" charset="0"/>
                <a:ea typeface="Times New Roman" panose="02020603050405020304" charset="0"/>
              </a:rPr>
              <a:t> </a:t>
            </a:r>
            <a:endParaRPr sz="800" spc="100">
              <a:solidFill>
                <a:schemeClr val="tx1">
                  <a:lumMod val="65000"/>
                  <a:lumOff val="35000"/>
                </a:schemeClr>
              </a:solidFill>
              <a:latin typeface="Times New Roman" panose="02020603050405020304" charset="0"/>
              <a:ea typeface="Times New Roman" panose="02020603050405020304" charset="0"/>
            </a:endParaRPr>
          </a:p>
          <a:p>
            <a:pPr>
              <a:lnSpc>
                <a:spcPct val="115000"/>
              </a:lnSpc>
            </a:pPr>
            <a:r>
              <a:rPr sz="800" spc="100">
                <a:solidFill>
                  <a:schemeClr val="tx1">
                    <a:lumMod val="65000"/>
                    <a:lumOff val="35000"/>
                  </a:schemeClr>
                </a:solidFill>
                <a:latin typeface="Times New Roman" panose="02020603050405020304" charset="0"/>
                <a:ea typeface="Times New Roman" panose="02020603050405020304" charset="0"/>
              </a:rPr>
              <a:t>During the first "Black Friday and Cyber Monday" in 2023 in the US station, the market was in a period of rapid growth, and the monthly GMV jumped to more than 400 million dollars and has remained so until now. In the first quarter of 2024, the overall development of the US station tended to flatten. Without considering geopolitical factors, it is expected to break through 5 billion dollars in the first half of 2024 and is expected to reach a volume of 10 billion dollars at the end of the year.</a:t>
            </a:r>
            <a:endParaRPr sz="800" spc="100">
              <a:solidFill>
                <a:schemeClr val="tx1">
                  <a:lumMod val="65000"/>
                  <a:lumOff val="35000"/>
                </a:schemeClr>
              </a:solidFill>
              <a:latin typeface="Times New Roman" panose="02020603050405020304" charset="0"/>
              <a:ea typeface="Times New Roman" panose="02020603050405020304" charset="0"/>
            </a:endParaRPr>
          </a:p>
          <a:p>
            <a:pPr>
              <a:lnSpc>
                <a:spcPct val="115000"/>
              </a:lnSpc>
            </a:pPr>
            <a:r>
              <a:rPr sz="800" spc="100">
                <a:solidFill>
                  <a:schemeClr val="tx1">
                    <a:lumMod val="65000"/>
                    <a:lumOff val="35000"/>
                  </a:schemeClr>
                </a:solidFill>
                <a:latin typeface="Times New Roman" panose="02020603050405020304" charset="0"/>
                <a:ea typeface="Times New Roman" panose="02020603050405020304" charset="0"/>
              </a:rPr>
              <a:t> </a:t>
            </a:r>
            <a:endParaRPr sz="800" spc="100">
              <a:solidFill>
                <a:schemeClr val="tx1">
                  <a:lumMod val="65000"/>
                  <a:lumOff val="35000"/>
                </a:schemeClr>
              </a:solidFill>
              <a:latin typeface="Times New Roman" panose="02020603050405020304" charset="0"/>
              <a:ea typeface="Times New Roman" panose="02020603050405020304" charset="0"/>
            </a:endParaRPr>
          </a:p>
          <a:p>
            <a:pPr>
              <a:lnSpc>
                <a:spcPct val="115000"/>
              </a:lnSpc>
            </a:pPr>
            <a:r>
              <a:rPr sz="800" spc="100">
                <a:solidFill>
                  <a:schemeClr val="tx1">
                    <a:lumMod val="65000"/>
                    <a:lumOff val="35000"/>
                  </a:schemeClr>
                </a:solidFill>
                <a:latin typeface="Times New Roman" panose="02020603050405020304" charset="0"/>
                <a:ea typeface="Times New Roman" panose="02020603050405020304" charset="0"/>
              </a:rPr>
              <a:t>Judging from the data in March 2024, at present, the impact of the TikTok ban incident on the US market has not risen to the level of consumer choice and e-commerce development. Comparing before and after the ban was promulgated, the number of products, the number of merchants, GMV, and the number of short videos and live broadcasts for promoting products of the US station all maintained a positive growth.</a:t>
            </a:r>
            <a:endParaRPr sz="800" spc="100">
              <a:solidFill>
                <a:schemeClr val="tx1">
                  <a:lumMod val="65000"/>
                  <a:lumOff val="35000"/>
                </a:schemeClr>
              </a:solidFill>
              <a:latin typeface="Times New Roman" panose="02020603050405020304" charset="0"/>
              <a:ea typeface="Times New Roman" panose="02020603050405020304" charset="0"/>
            </a:endParaRPr>
          </a:p>
          <a:p>
            <a:pPr>
              <a:lnSpc>
                <a:spcPct val="115000"/>
              </a:lnSpc>
            </a:pPr>
            <a:r>
              <a:rPr sz="800" spc="100">
                <a:solidFill>
                  <a:schemeClr val="tx1">
                    <a:lumMod val="65000"/>
                    <a:lumOff val="35000"/>
                  </a:schemeClr>
                </a:solidFill>
                <a:latin typeface="Times New Roman" panose="02020603050405020304" charset="0"/>
                <a:ea typeface="Times New Roman" panose="02020603050405020304" charset="0"/>
              </a:rPr>
              <a:t> </a:t>
            </a:r>
            <a:endParaRPr sz="800" spc="100">
              <a:solidFill>
                <a:schemeClr val="tx1">
                  <a:lumMod val="65000"/>
                  <a:lumOff val="35000"/>
                </a:schemeClr>
              </a:solidFill>
              <a:latin typeface="Times New Roman" panose="02020603050405020304" charset="0"/>
              <a:ea typeface="Times New Roman" panose="02020603050405020304" charset="0"/>
            </a:endParaRPr>
          </a:p>
          <a:p>
            <a:pPr>
              <a:lnSpc>
                <a:spcPct val="115000"/>
              </a:lnSpc>
            </a:pPr>
            <a:r>
              <a:rPr sz="800" spc="100">
                <a:solidFill>
                  <a:schemeClr val="tx1">
                    <a:lumMod val="65000"/>
                    <a:lumOff val="35000"/>
                  </a:schemeClr>
                </a:solidFill>
                <a:latin typeface="Times New Roman" panose="02020603050405020304" charset="0"/>
                <a:ea typeface="Times New Roman" panose="02020603050405020304" charset="0"/>
              </a:rPr>
              <a:t>Judging from the popular category's order situation in the first quarter of 2024, the total GMV of the three major categories exceeded hundreds of millions of dollars, which are: personal care and beauty, womenswear and underwear, and collections in turn. The personal care and beauty category has been leading for a long time; the pan-home furnishing category has grown rapidly, especially the large furniture category, which has increased by nearly 200 times.</a:t>
            </a:r>
            <a:endParaRPr sz="800" spc="100">
              <a:solidFill>
                <a:schemeClr val="tx1">
                  <a:lumMod val="65000"/>
                  <a:lumOff val="35000"/>
                </a:schemeClr>
              </a:solidFill>
              <a:latin typeface="Times New Roman" panose="02020603050405020304" charset="0"/>
              <a:ea typeface="Times New Roman" panose="02020603050405020304" charset="0"/>
            </a:endParaRPr>
          </a:p>
          <a:p>
            <a:pPr>
              <a:lnSpc>
                <a:spcPct val="115000"/>
              </a:lnSpc>
            </a:pPr>
            <a:r>
              <a:rPr sz="800" spc="100">
                <a:solidFill>
                  <a:schemeClr val="tx1">
                    <a:lumMod val="65000"/>
                    <a:lumOff val="35000"/>
                  </a:schemeClr>
                </a:solidFill>
                <a:latin typeface="Times New Roman" panose="02020603050405020304" charset="0"/>
                <a:ea typeface="Times New Roman" panose="02020603050405020304" charset="0"/>
              </a:rPr>
              <a:t> </a:t>
            </a:r>
            <a:endParaRPr sz="800" spc="100">
              <a:solidFill>
                <a:schemeClr val="tx1">
                  <a:lumMod val="65000"/>
                  <a:lumOff val="35000"/>
                </a:schemeClr>
              </a:solidFill>
              <a:latin typeface="Times New Roman" panose="02020603050405020304" charset="0"/>
              <a:ea typeface="Times New Roman" panose="02020603050405020304" charset="0"/>
            </a:endParaRPr>
          </a:p>
          <a:p>
            <a:pPr>
              <a:lnSpc>
                <a:spcPct val="115000"/>
              </a:lnSpc>
            </a:pPr>
            <a:r>
              <a:rPr sz="800" spc="100">
                <a:solidFill>
                  <a:schemeClr val="tx1">
                    <a:lumMod val="65000"/>
                    <a:lumOff val="35000"/>
                  </a:schemeClr>
                </a:solidFill>
                <a:latin typeface="Times New Roman" panose="02020603050405020304" charset="0"/>
                <a:ea typeface="Times New Roman" panose="02020603050405020304" charset="0"/>
              </a:rPr>
              <a:t>Judging from the popular shops, local stores account for nearly 90% of the top shops. Judging from the order situation of the products, the number of products and the total GMV in the price range of 20-30 dollars are the highest, while the GMV of high-priced products with a price of more than 100 dollars increases, reflecting the high consumption power of the US station.</a:t>
            </a:r>
            <a:endParaRPr sz="800" spc="100">
              <a:solidFill>
                <a:schemeClr val="tx1">
                  <a:lumMod val="65000"/>
                  <a:lumOff val="35000"/>
                </a:schemeClr>
              </a:solidFill>
              <a:latin typeface="Times New Roman" panose="02020603050405020304" charset="0"/>
              <a:ea typeface="Times New Roman" panose="02020603050405020304" charset="0"/>
            </a:endParaRPr>
          </a:p>
          <a:p>
            <a:pPr>
              <a:lnSpc>
                <a:spcPct val="115000"/>
              </a:lnSpc>
            </a:pPr>
            <a:r>
              <a:rPr sz="800" spc="100">
                <a:solidFill>
                  <a:schemeClr val="tx1">
                    <a:lumMod val="65000"/>
                    <a:lumOff val="35000"/>
                  </a:schemeClr>
                </a:solidFill>
                <a:latin typeface="Times New Roman" panose="02020603050405020304" charset="0"/>
                <a:ea typeface="Times New Roman" panose="02020603050405020304" charset="0"/>
              </a:rPr>
              <a:t> </a:t>
            </a:r>
            <a:endParaRPr sz="800" spc="100">
              <a:solidFill>
                <a:schemeClr val="tx1">
                  <a:lumMod val="65000"/>
                  <a:lumOff val="35000"/>
                </a:schemeClr>
              </a:solidFill>
              <a:latin typeface="Times New Roman" panose="02020603050405020304" charset="0"/>
              <a:ea typeface="Times New Roman" panose="02020603050405020304" charset="0"/>
            </a:endParaRPr>
          </a:p>
          <a:p>
            <a:pPr>
              <a:lnSpc>
                <a:spcPct val="115000"/>
              </a:lnSpc>
            </a:pPr>
            <a:r>
              <a:rPr sz="800" spc="100">
                <a:solidFill>
                  <a:schemeClr val="tx1">
                    <a:lumMod val="65000"/>
                    <a:lumOff val="35000"/>
                  </a:schemeClr>
                </a:solidFill>
                <a:latin typeface="Times New Roman" panose="02020603050405020304" charset="0"/>
                <a:ea typeface="Times New Roman" panose="02020603050405020304" charset="0"/>
              </a:rPr>
              <a:t>Judging from the top shops and the explosive products with orders, TikTok Shop US station has brought new growth to many new and old brands. Whether it is an internationally renowned cosmetic brand, a local white label, or a Chinese fast-moving consumer good going overseas or a blue ocean market brand, in the 170 million users in TikTok US, it is possible to discover and expand market share.</a:t>
            </a:r>
            <a:endParaRPr sz="800" spc="100">
              <a:solidFill>
                <a:schemeClr val="tx1">
                  <a:lumMod val="65000"/>
                  <a:lumOff val="35000"/>
                </a:schemeClr>
              </a:solidFill>
              <a:latin typeface="Times New Roman" panose="02020603050405020304" charset="0"/>
              <a:ea typeface="Times New Roman" panose="02020603050405020304" charset="0"/>
            </a:endParaRPr>
          </a:p>
          <a:p>
            <a:pPr>
              <a:lnSpc>
                <a:spcPct val="115000"/>
              </a:lnSpc>
            </a:pPr>
            <a:r>
              <a:rPr sz="800" spc="100">
                <a:solidFill>
                  <a:schemeClr val="tx1">
                    <a:lumMod val="65000"/>
                    <a:lumOff val="35000"/>
                  </a:schemeClr>
                </a:solidFill>
                <a:latin typeface="Times New Roman" panose="02020603050405020304" charset="0"/>
                <a:ea typeface="Times New Roman" panose="02020603050405020304" charset="0"/>
              </a:rPr>
              <a:t> </a:t>
            </a:r>
            <a:endParaRPr sz="800" spc="100">
              <a:solidFill>
                <a:schemeClr val="tx1">
                  <a:lumMod val="65000"/>
                  <a:lumOff val="35000"/>
                </a:schemeClr>
              </a:solidFill>
              <a:latin typeface="Times New Roman" panose="02020603050405020304" charset="0"/>
              <a:ea typeface="Times New Roman" panose="02020603050405020304" charset="0"/>
            </a:endParaRPr>
          </a:p>
          <a:p>
            <a:pPr>
              <a:lnSpc>
                <a:spcPct val="115000"/>
              </a:lnSpc>
            </a:pPr>
            <a:r>
              <a:rPr sz="800" spc="100">
                <a:solidFill>
                  <a:schemeClr val="tx1">
                    <a:lumMod val="65000"/>
                    <a:lumOff val="35000"/>
                  </a:schemeClr>
                </a:solidFill>
                <a:latin typeface="Times New Roman" panose="02020603050405020304" charset="0"/>
                <a:ea typeface="Times New Roman" panose="02020603050405020304" charset="0"/>
              </a:rPr>
              <a:t>Judging from the current political situation, ByteDance has clearly stated that it will not compromise with the US by divesting TikTok. And the US House of Representatives' announcement of the postponement of the bill also gives TikTok room for buffering and maneuvering. Judging from the incident of the return after the ban of the Indonesian station, for this situation, local sellers with multi-platform and channel operations are less potentially impacted, while e-commerce sellers relying solely on the single platform of TikTok should be more cautious about stocking up. EchoTik believes that no matter what the future situation of the US station is, judging from the high development of TikTok Shop US station, the general trend of content e-commerce has been unstoppable.</a:t>
            </a:r>
            <a:endParaRPr sz="800" spc="100">
              <a:solidFill>
                <a:schemeClr val="tx1">
                  <a:lumMod val="65000"/>
                  <a:lumOff val="35000"/>
                </a:schemeClr>
              </a:solidFill>
              <a:latin typeface="Times New Roman" panose="02020603050405020304" charset="0"/>
              <a:ea typeface="Times New Roman" panose="02020603050405020304" charset="0"/>
            </a:endParaRPr>
          </a:p>
          <a:p>
            <a:pPr>
              <a:lnSpc>
                <a:spcPct val="125000"/>
              </a:lnSpc>
            </a:pPr>
            <a:endParaRPr lang="zh-CN" altLang="en-US" sz="800" spc="100">
              <a:solidFill>
                <a:schemeClr val="tx1">
                  <a:lumMod val="65000"/>
                  <a:lumOff val="35000"/>
                </a:schemeClr>
              </a:solidFill>
              <a:latin typeface="Times New Roman" panose="02020603050405020304" charset="0"/>
              <a:ea typeface="Times New Roman" panose="02020603050405020304" charset="0"/>
              <a:sym typeface="+mn-ea"/>
            </a:endParaRPr>
          </a:p>
        </p:txBody>
      </p:sp>
      <p:sp>
        <p:nvSpPr>
          <p:cNvPr id="2" name="文本框 1"/>
          <p:cNvSpPr txBox="1"/>
          <p:nvPr/>
        </p:nvSpPr>
        <p:spPr>
          <a:xfrm>
            <a:off x="5224780" y="9203690"/>
            <a:ext cx="1490980" cy="4375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lnSpc>
                <a:spcPct val="125000"/>
              </a:lnSpc>
            </a:pPr>
            <a:r>
              <a:rPr lang="zh-CN" altLang="en-US" sz="900" spc="100" dirty="0">
                <a:solidFill>
                  <a:srgbClr val="6559ED"/>
                </a:solidFill>
                <a:latin typeface="Times New Roman" panose="02020603050405020304" charset="0"/>
                <a:ea typeface="Times New Roman" panose="02020603050405020304" charset="0"/>
              </a:rPr>
              <a:t>Customized Report Consultation</a:t>
            </a:r>
            <a:endParaRPr lang="zh-CN" altLang="en-US" sz="900" spc="100" dirty="0">
              <a:solidFill>
                <a:srgbClr val="6559ED"/>
              </a:solidFill>
              <a:latin typeface="Times New Roman" panose="02020603050405020304" charset="0"/>
              <a:ea typeface="Times New Roman" panose="02020603050405020304" charset="0"/>
            </a:endParaRPr>
          </a:p>
        </p:txBody>
      </p:sp>
      <p:pic>
        <p:nvPicPr>
          <p:cNvPr id="3" name="图片 2"/>
          <p:cNvPicPr>
            <a:picLocks noChangeAspect="1"/>
          </p:cNvPicPr>
          <p:nvPr/>
        </p:nvPicPr>
        <p:blipFill>
          <a:blip r:embed="rId3"/>
          <a:stretch>
            <a:fillRect/>
          </a:stretch>
        </p:blipFill>
        <p:spPr>
          <a:xfrm>
            <a:off x="5545026" y="8373588"/>
            <a:ext cx="829739" cy="82973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75538" y="471793"/>
            <a:ext cx="6067827" cy="364195"/>
          </a:xfrm>
          <a:prstGeom prst="rect">
            <a:avLst/>
          </a:prstGeom>
          <a:noFill/>
          <a:ln w="9525">
            <a:noFill/>
            <a:prstDash val="solid"/>
          </a:ln>
        </p:spPr>
        <p:txBody>
          <a:bodyPr lIns="93261" tIns="46630" rIns="93261" bIns="46630" rtlCol="0" anchor="t">
            <a:noAutofit/>
          </a:bodyPr>
          <a:lstStyle/>
          <a:p>
            <a:pPr indent="0" algn="l">
              <a:lnSpc>
                <a:spcPct val="125000"/>
              </a:lnSpc>
              <a:defRPr/>
            </a:pPr>
            <a:r>
              <a:rPr lang="en-US" sz="1545" b="1" i="0" u="none" strike="noStrike" spc="100">
                <a:solidFill>
                  <a:srgbClr val="000000"/>
                </a:solidFill>
                <a:latin typeface="Times New Roman" panose="02020603050405020304" charset="0"/>
                <a:ea typeface="Microsoft YaHei Bold" panose="020B0703020204020201" charset="-122"/>
                <a:cs typeface="Times New Roman" panose="02020603050405020304" charset="0"/>
              </a:rPr>
              <a:t>Why choose </a:t>
            </a:r>
            <a:r>
              <a:rPr lang="en-US" sz="1545" b="1" i="0" u="none" strike="noStrike" spc="100">
                <a:solidFill>
                  <a:srgbClr val="6559ED"/>
                </a:solidFill>
                <a:latin typeface="Times New Roman" panose="02020603050405020304" charset="0"/>
                <a:cs typeface="Times New Roman" panose="02020603050405020304" charset="0"/>
              </a:rPr>
              <a:t>EchoTik？</a:t>
            </a:r>
            <a:endParaRPr lang="en-US" sz="1075">
              <a:latin typeface="Times New Roman" panose="02020603050405020304" charset="0"/>
              <a:cs typeface="Times New Roman" panose="02020603050405020304" charset="0"/>
            </a:endParaRPr>
          </a:p>
        </p:txBody>
      </p:sp>
      <p:sp>
        <p:nvSpPr>
          <p:cNvPr id="3" name="AutoShape 3"/>
          <p:cNvSpPr/>
          <p:nvPr/>
        </p:nvSpPr>
        <p:spPr>
          <a:xfrm>
            <a:off x="679349" y="2633985"/>
            <a:ext cx="5499305" cy="1497327"/>
          </a:xfrm>
          <a:prstGeom prst="roundRect">
            <a:avLst>
              <a:gd name="adj" fmla="val 2491"/>
            </a:avLst>
          </a:prstGeom>
          <a:solidFill>
            <a:srgbClr val="FFFFFF">
              <a:alpha val="100000"/>
            </a:srgbClr>
          </a:solidFill>
          <a:ln w="9525">
            <a:noFill/>
            <a:prstDash val="solid"/>
          </a:ln>
          <a:effectLst>
            <a:outerShdw blurRad="123825" dist="19050" dir="4560000" algn="tr">
              <a:srgbClr val="2258A8">
                <a:alpha val="14000"/>
              </a:srgbClr>
            </a:outerShdw>
          </a:effectLst>
        </p:spPr>
        <p:txBody>
          <a:bodyPr lIns="93261" tIns="46630" rIns="93261" bIns="46630" rtlCol="0" anchor="ctr">
            <a:noAutofit/>
          </a:bodyPr>
          <a:lstStyle/>
          <a:p>
            <a:pPr algn="ctr">
              <a:defRPr/>
            </a:pPr>
            <a:endParaRPr sz="5875"/>
          </a:p>
        </p:txBody>
      </p:sp>
      <p:sp>
        <p:nvSpPr>
          <p:cNvPr id="4" name="AutoShape 4"/>
          <p:cNvSpPr/>
          <p:nvPr/>
        </p:nvSpPr>
        <p:spPr>
          <a:xfrm>
            <a:off x="2618776" y="2965813"/>
            <a:ext cx="3892078" cy="225987"/>
          </a:xfrm>
          <a:prstGeom prst="roundRect">
            <a:avLst>
              <a:gd name="adj" fmla="val 0"/>
            </a:avLst>
          </a:prstGeom>
          <a:gradFill>
            <a:gsLst>
              <a:gs pos="0">
                <a:srgbClr val="DDDDFE">
                  <a:alpha val="100000"/>
                </a:srgbClr>
              </a:gs>
              <a:gs pos="100000">
                <a:srgbClr val="FFFFFF">
                  <a:alpha val="100000"/>
                </a:srgbClr>
              </a:gs>
            </a:gsLst>
            <a:lin ang="2400000"/>
          </a:gradFill>
          <a:ln w="9525">
            <a:noFill/>
            <a:prstDash val="solid"/>
          </a:ln>
        </p:spPr>
        <p:txBody>
          <a:bodyPr lIns="93261" tIns="46630" rIns="93261" bIns="46630" rtlCol="0" anchor="ctr">
            <a:noAutofit/>
          </a:bodyPr>
          <a:lstStyle/>
          <a:p>
            <a:pPr indent="0" algn="l">
              <a:lnSpc>
                <a:spcPct val="100000"/>
              </a:lnSpc>
              <a:defRPr/>
            </a:pPr>
            <a:r>
              <a:rPr lang="en-US" sz="825" b="1" i="0" u="none" strike="noStrike" spc="100">
                <a:solidFill>
                  <a:srgbClr val="0D0D0D"/>
                </a:solidFill>
                <a:latin typeface="Times New Roman" panose="02020603050405020304" charset="0"/>
                <a:ea typeface="Microsoft YaHei Bold" panose="020B0703020204020201" charset="-122"/>
                <a:cs typeface="Times New Roman" panose="02020603050405020304" charset="0"/>
              </a:rPr>
              <a:t>The most professional and comprehensive data and indicators</a:t>
            </a:r>
            <a:endParaRPr lang="en-US" sz="825" b="1" i="0" u="none" strike="noStrike" spc="100">
              <a:solidFill>
                <a:srgbClr val="0D0D0D"/>
              </a:solidFill>
              <a:latin typeface="Times New Roman" panose="02020603050405020304" charset="0"/>
              <a:ea typeface="Microsoft YaHei Bold" panose="020B0703020204020201" charset="-122"/>
              <a:cs typeface="Times New Roman" panose="02020603050405020304" charset="0"/>
            </a:endParaRPr>
          </a:p>
        </p:txBody>
      </p:sp>
      <p:pic>
        <p:nvPicPr>
          <p:cNvPr id="5" name="Picture 5"/>
          <p:cNvPicPr>
            <a:picLocks noChangeAspect="1"/>
          </p:cNvPicPr>
          <p:nvPr/>
        </p:nvPicPr>
        <p:blipFill>
          <a:blip r:embed="rId1"/>
          <a:stretch>
            <a:fillRect/>
          </a:stretch>
        </p:blipFill>
        <p:spPr>
          <a:xfrm>
            <a:off x="775822" y="2772951"/>
            <a:ext cx="1483879" cy="1219395"/>
          </a:xfrm>
          <a:prstGeom prst="rect">
            <a:avLst/>
          </a:prstGeom>
          <a:ln w="19050">
            <a:noFill/>
            <a:prstDash val="solid"/>
          </a:ln>
        </p:spPr>
      </p:pic>
      <p:sp>
        <p:nvSpPr>
          <p:cNvPr id="6" name="AutoShape 6"/>
          <p:cNvSpPr/>
          <p:nvPr/>
        </p:nvSpPr>
        <p:spPr>
          <a:xfrm>
            <a:off x="2537927" y="3270827"/>
            <a:ext cx="3303430" cy="528618"/>
          </a:xfrm>
          <a:prstGeom prst="rect">
            <a:avLst/>
          </a:prstGeom>
          <a:noFill/>
          <a:ln w="9525">
            <a:noFill/>
            <a:prstDash val="solid"/>
          </a:ln>
        </p:spPr>
        <p:txBody>
          <a:bodyPr lIns="93261" tIns="46630" rIns="93261" bIns="46630" rtlCol="0" anchor="t">
            <a:noAutofit/>
          </a:bodyPr>
          <a:lstStyle/>
          <a:p>
            <a:pPr lvl="0" algn="l">
              <a:lnSpc>
                <a:spcPct val="100000"/>
              </a:lnSpc>
              <a:spcBef>
                <a:spcPts val="0"/>
              </a:spcBef>
              <a:buClr>
                <a:srgbClr val="595959"/>
              </a:buClr>
              <a:buFont typeface="Arial" panose="020B0604020202020204" pitchFamily="34" charset="0"/>
              <a:defRPr/>
            </a:pPr>
            <a:r>
              <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•13 popular rankings and 2 panoramic views help you fully understand the TikTok market;</a:t>
            </a:r>
            <a:endPar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a:p>
            <a:pPr lvl="0" algn="l">
              <a:lnSpc>
                <a:spcPct val="100000"/>
              </a:lnSpc>
              <a:spcBef>
                <a:spcPts val="0"/>
              </a:spcBef>
              <a:buClr>
                <a:srgbClr val="595959"/>
              </a:buClr>
              <a:buFont typeface="Arial" panose="020B0604020202020204" pitchFamily="34" charset="0"/>
              <a:defRPr/>
            </a:pPr>
            <a:r>
              <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•14 dimensions and more than 60 indicators to help you select products;</a:t>
            </a:r>
            <a:endPar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a:p>
            <a:pPr lvl="0" algn="l">
              <a:lnSpc>
                <a:spcPct val="100000"/>
              </a:lnSpc>
              <a:spcBef>
                <a:spcPts val="0"/>
              </a:spcBef>
              <a:buClr>
                <a:srgbClr val="595959"/>
              </a:buClr>
              <a:buFont typeface="Arial" panose="020B0604020202020204" pitchFamily="34" charset="0"/>
              <a:defRPr/>
            </a:pPr>
            <a:r>
              <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•17 dimensions and more than 100 indicators to help you filter and analyze influencers.</a:t>
            </a:r>
            <a:endPar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p:txBody>
      </p:sp>
      <p:sp>
        <p:nvSpPr>
          <p:cNvPr id="7" name="AutoShape 7"/>
          <p:cNvSpPr/>
          <p:nvPr/>
        </p:nvSpPr>
        <p:spPr>
          <a:xfrm>
            <a:off x="679349" y="4300903"/>
            <a:ext cx="5499305" cy="1497327"/>
          </a:xfrm>
          <a:prstGeom prst="roundRect">
            <a:avLst>
              <a:gd name="adj" fmla="val 2491"/>
            </a:avLst>
          </a:prstGeom>
          <a:solidFill>
            <a:srgbClr val="FFFFFF">
              <a:alpha val="100000"/>
            </a:srgbClr>
          </a:solidFill>
          <a:ln w="9525">
            <a:noFill/>
            <a:prstDash val="solid"/>
          </a:ln>
          <a:effectLst>
            <a:outerShdw blurRad="123825" dist="19050" dir="4560000" algn="tr">
              <a:srgbClr val="2258A8">
                <a:alpha val="14000"/>
              </a:srgbClr>
            </a:outerShdw>
          </a:effectLst>
        </p:spPr>
        <p:txBody>
          <a:bodyPr lIns="93261" tIns="46630" rIns="93261" bIns="46630" rtlCol="0" anchor="ctr">
            <a:noAutofit/>
          </a:bodyPr>
          <a:lstStyle/>
          <a:p>
            <a:pPr algn="ctr">
              <a:defRPr/>
            </a:pPr>
            <a:endParaRPr sz="5875"/>
          </a:p>
        </p:txBody>
      </p:sp>
      <p:sp>
        <p:nvSpPr>
          <p:cNvPr id="8" name="AutoShape 8"/>
          <p:cNvSpPr/>
          <p:nvPr/>
        </p:nvSpPr>
        <p:spPr>
          <a:xfrm>
            <a:off x="2537787" y="4937651"/>
            <a:ext cx="3505744" cy="679269"/>
          </a:xfrm>
          <a:prstGeom prst="rect">
            <a:avLst/>
          </a:prstGeom>
          <a:noFill/>
          <a:ln w="9525">
            <a:noFill/>
            <a:prstDash val="solid"/>
          </a:ln>
        </p:spPr>
        <p:txBody>
          <a:bodyPr lIns="93261" tIns="46630" rIns="93261" bIns="46630" rtlCol="0" anchor="t">
            <a:noAutofit/>
          </a:bodyPr>
          <a:lstStyle/>
          <a:p>
            <a:pPr lvl="0" algn="l">
              <a:lnSpc>
                <a:spcPct val="100000"/>
              </a:lnSpc>
              <a:spcBef>
                <a:spcPts val="0"/>
              </a:spcBef>
              <a:buClr>
                <a:srgbClr val="595959"/>
              </a:buClr>
              <a:buFont typeface="Arial" panose="020B0604020202020204" pitchFamily="34" charset="0"/>
              <a:defRPr/>
            </a:pPr>
            <a:r>
              <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•With just one click on the TikTok official website, analyze influencers, select products, discover live commerce videos and sort and collect them;</a:t>
            </a:r>
            <a:endPar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a:p>
            <a:pPr lvl="0" algn="l">
              <a:lnSpc>
                <a:spcPct val="100000"/>
              </a:lnSpc>
              <a:spcBef>
                <a:spcPts val="0"/>
              </a:spcBef>
              <a:buClr>
                <a:srgbClr val="595959"/>
              </a:buClr>
              <a:buFont typeface="Arial" panose="020B0604020202020204" pitchFamily="34" charset="0"/>
              <a:defRPr/>
            </a:pPr>
            <a:r>
              <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•Industry's first AI toolbox, based on ChatGPT, uses the most advanced artificial intelligence technology to help you improve the efficiency of TikTok business.</a:t>
            </a:r>
            <a:endPar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p:txBody>
      </p:sp>
      <p:sp>
        <p:nvSpPr>
          <p:cNvPr id="9" name="AutoShape 9"/>
          <p:cNvSpPr/>
          <p:nvPr/>
        </p:nvSpPr>
        <p:spPr>
          <a:xfrm>
            <a:off x="679349" y="5967819"/>
            <a:ext cx="5499305" cy="1497327"/>
          </a:xfrm>
          <a:prstGeom prst="roundRect">
            <a:avLst>
              <a:gd name="adj" fmla="val 2491"/>
            </a:avLst>
          </a:prstGeom>
          <a:solidFill>
            <a:srgbClr val="FFFFFF">
              <a:alpha val="100000"/>
            </a:srgbClr>
          </a:solidFill>
          <a:ln w="9525">
            <a:noFill/>
            <a:prstDash val="solid"/>
          </a:ln>
          <a:effectLst>
            <a:outerShdw blurRad="123825" dist="19050" dir="4560000" algn="tr">
              <a:srgbClr val="2258A8">
                <a:alpha val="14000"/>
              </a:srgbClr>
            </a:outerShdw>
          </a:effectLst>
        </p:spPr>
        <p:txBody>
          <a:bodyPr lIns="93261" tIns="46630" rIns="93261" bIns="46630" rtlCol="0" anchor="ctr">
            <a:noAutofit/>
          </a:bodyPr>
          <a:lstStyle/>
          <a:p>
            <a:pPr algn="ctr">
              <a:defRPr/>
            </a:pPr>
            <a:endParaRPr sz="5875"/>
          </a:p>
        </p:txBody>
      </p:sp>
      <p:sp>
        <p:nvSpPr>
          <p:cNvPr id="10" name="AutoShape 10"/>
          <p:cNvSpPr/>
          <p:nvPr/>
        </p:nvSpPr>
        <p:spPr>
          <a:xfrm>
            <a:off x="2537787" y="6604798"/>
            <a:ext cx="3644537" cy="528719"/>
          </a:xfrm>
          <a:prstGeom prst="rect">
            <a:avLst/>
          </a:prstGeom>
          <a:noFill/>
          <a:ln w="9525">
            <a:noFill/>
            <a:prstDash val="solid"/>
          </a:ln>
        </p:spPr>
        <p:txBody>
          <a:bodyPr lIns="93261" tIns="46630" rIns="93261" bIns="46630" rtlCol="0" anchor="t">
            <a:noAutofit/>
          </a:bodyPr>
          <a:lstStyle/>
          <a:p>
            <a:pPr lvl="0" algn="l">
              <a:lnSpc>
                <a:spcPct val="100000"/>
              </a:lnSpc>
              <a:spcBef>
                <a:spcPts val="0"/>
              </a:spcBef>
              <a:buClr>
                <a:srgbClr val="595959"/>
              </a:buClr>
              <a:buFont typeface="Arial" panose="020B0604020202020204" pitchFamily="34" charset="0"/>
              <a:defRPr/>
            </a:pPr>
            <a:r>
              <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•Real-time live-streaming room traffic monitoring;</a:t>
            </a:r>
            <a:endPar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a:p>
            <a:pPr lvl="0" algn="l">
              <a:lnSpc>
                <a:spcPct val="100000"/>
              </a:lnSpc>
              <a:spcBef>
                <a:spcPts val="0"/>
              </a:spcBef>
              <a:buClr>
                <a:srgbClr val="595959"/>
              </a:buClr>
              <a:buFont typeface="Arial" panose="020B0604020202020204" pitchFamily="34" charset="0"/>
              <a:defRPr/>
            </a:pPr>
            <a:r>
              <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•Obtain minute-level traffic, interaction, and sales data, learn from excellent live-streaming rooms, and optimize live-streaming strategies.</a:t>
            </a:r>
            <a:endPar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p:txBody>
      </p:sp>
      <p:sp>
        <p:nvSpPr>
          <p:cNvPr id="11" name="AutoShape 11"/>
          <p:cNvSpPr/>
          <p:nvPr/>
        </p:nvSpPr>
        <p:spPr>
          <a:xfrm>
            <a:off x="675516" y="7579374"/>
            <a:ext cx="5499305" cy="1497327"/>
          </a:xfrm>
          <a:prstGeom prst="roundRect">
            <a:avLst>
              <a:gd name="adj" fmla="val 2491"/>
            </a:avLst>
          </a:prstGeom>
          <a:solidFill>
            <a:srgbClr val="FFFFFF">
              <a:alpha val="100000"/>
            </a:srgbClr>
          </a:solidFill>
          <a:ln w="9525">
            <a:noFill/>
            <a:prstDash val="solid"/>
          </a:ln>
          <a:effectLst>
            <a:outerShdw blurRad="123825" dist="19050" dir="4560000" algn="tr">
              <a:srgbClr val="2258A8">
                <a:alpha val="14000"/>
              </a:srgbClr>
            </a:outerShdw>
          </a:effectLst>
        </p:spPr>
        <p:txBody>
          <a:bodyPr lIns="93261" tIns="46630" rIns="93261" bIns="46630" rtlCol="0" anchor="ctr">
            <a:noAutofit/>
          </a:bodyPr>
          <a:lstStyle/>
          <a:p>
            <a:pPr algn="ctr">
              <a:defRPr/>
            </a:pPr>
            <a:endParaRPr sz="5875"/>
          </a:p>
        </p:txBody>
      </p:sp>
      <p:sp>
        <p:nvSpPr>
          <p:cNvPr id="12" name="AutoShape 12"/>
          <p:cNvSpPr/>
          <p:nvPr/>
        </p:nvSpPr>
        <p:spPr>
          <a:xfrm>
            <a:off x="2534095" y="8216216"/>
            <a:ext cx="3303430" cy="528618"/>
          </a:xfrm>
          <a:prstGeom prst="rect">
            <a:avLst/>
          </a:prstGeom>
          <a:noFill/>
          <a:ln w="9525">
            <a:noFill/>
            <a:prstDash val="solid"/>
          </a:ln>
        </p:spPr>
        <p:txBody>
          <a:bodyPr lIns="93261" tIns="46630" rIns="93261" bIns="46630" rtlCol="0" anchor="t">
            <a:noAutofit/>
          </a:bodyPr>
          <a:lstStyle/>
          <a:p>
            <a:pPr lvl="0" algn="l">
              <a:lnSpc>
                <a:spcPct val="100000"/>
              </a:lnSpc>
              <a:spcBef>
                <a:spcPts val="0"/>
              </a:spcBef>
              <a:buClr>
                <a:srgbClr val="595959"/>
              </a:buClr>
              <a:buFont typeface="Arial" panose="020B0604020202020204" pitchFamily="34" charset="0"/>
              <a:defRPr/>
            </a:pPr>
            <a:r>
              <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•The core team communicates directly with you;</a:t>
            </a:r>
            <a:endPar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a:p>
            <a:pPr lvl="0" algn="l">
              <a:lnSpc>
                <a:spcPct val="100000"/>
              </a:lnSpc>
              <a:spcBef>
                <a:spcPts val="0"/>
              </a:spcBef>
              <a:buClr>
                <a:srgbClr val="595959"/>
              </a:buClr>
              <a:buFont typeface="Arial" panose="020B0604020202020204" pitchFamily="34" charset="0"/>
              <a:defRPr/>
            </a:pPr>
            <a:r>
              <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•Responds quickly to your needs, upgrading on average every two weeks;</a:t>
            </a:r>
            <a:endPar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a:p>
            <a:pPr lvl="0" algn="l">
              <a:lnSpc>
                <a:spcPct val="100000"/>
              </a:lnSpc>
              <a:spcBef>
                <a:spcPts val="0"/>
              </a:spcBef>
              <a:buClr>
                <a:srgbClr val="595959"/>
              </a:buClr>
              <a:buFont typeface="Arial" panose="020B0604020202020204" pitchFamily="34" charset="0"/>
              <a:defRPr/>
            </a:pPr>
            <a:r>
              <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•Simple and affordable pricing, unlimited use of data analysis functions.</a:t>
            </a:r>
            <a:endParaRPr lang="en-US" sz="73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p:txBody>
      </p:sp>
      <p:pic>
        <p:nvPicPr>
          <p:cNvPr id="13" name="Picture 13"/>
          <p:cNvPicPr>
            <a:picLocks noChangeAspect="1"/>
          </p:cNvPicPr>
          <p:nvPr/>
        </p:nvPicPr>
        <p:blipFill>
          <a:blip r:embed="rId2"/>
          <a:stretch>
            <a:fillRect/>
          </a:stretch>
        </p:blipFill>
        <p:spPr>
          <a:xfrm>
            <a:off x="781755" y="4442305"/>
            <a:ext cx="1477947" cy="1214520"/>
          </a:xfrm>
          <a:prstGeom prst="rect">
            <a:avLst/>
          </a:prstGeom>
          <a:ln w="19050">
            <a:noFill/>
            <a:prstDash val="solid"/>
          </a:ln>
        </p:spPr>
      </p:pic>
      <p:pic>
        <p:nvPicPr>
          <p:cNvPr id="14" name="Picture 14"/>
          <p:cNvPicPr>
            <a:picLocks noChangeAspect="1"/>
          </p:cNvPicPr>
          <p:nvPr/>
        </p:nvPicPr>
        <p:blipFill>
          <a:blip r:embed="rId3"/>
          <a:stretch>
            <a:fillRect/>
          </a:stretch>
        </p:blipFill>
        <p:spPr>
          <a:xfrm>
            <a:off x="775822" y="6107019"/>
            <a:ext cx="1483879" cy="1219395"/>
          </a:xfrm>
          <a:prstGeom prst="rect">
            <a:avLst/>
          </a:prstGeom>
          <a:ln w="19050">
            <a:noFill/>
            <a:prstDash val="solid"/>
          </a:ln>
        </p:spPr>
      </p:pic>
      <p:pic>
        <p:nvPicPr>
          <p:cNvPr id="15" name="Picture 15"/>
          <p:cNvPicPr>
            <a:picLocks noChangeAspect="1"/>
          </p:cNvPicPr>
          <p:nvPr/>
        </p:nvPicPr>
        <p:blipFill>
          <a:blip r:embed="rId4"/>
          <a:stretch>
            <a:fillRect/>
          </a:stretch>
        </p:blipFill>
        <p:spPr>
          <a:xfrm>
            <a:off x="775822" y="7721692"/>
            <a:ext cx="1483879" cy="1219395"/>
          </a:xfrm>
          <a:prstGeom prst="rect">
            <a:avLst/>
          </a:prstGeom>
          <a:ln w="19050">
            <a:noFill/>
            <a:prstDash val="solid"/>
          </a:ln>
        </p:spPr>
      </p:pic>
      <p:sp>
        <p:nvSpPr>
          <p:cNvPr id="16" name="AutoShape 16"/>
          <p:cNvSpPr/>
          <p:nvPr/>
        </p:nvSpPr>
        <p:spPr>
          <a:xfrm>
            <a:off x="675459" y="889925"/>
            <a:ext cx="5735574" cy="679269"/>
          </a:xfrm>
          <a:prstGeom prst="rect">
            <a:avLst/>
          </a:prstGeom>
          <a:noFill/>
          <a:ln w="9525">
            <a:noFill/>
            <a:prstDash val="solid"/>
          </a:ln>
        </p:spPr>
        <p:txBody>
          <a:bodyPr lIns="93261" tIns="46630" rIns="93261" bIns="46630" rtlCol="0" anchor="t">
            <a:noAutofit/>
          </a:bodyPr>
          <a:lstStyle/>
          <a:p>
            <a:pPr indent="0" algn="l">
              <a:lnSpc>
                <a:spcPct val="125000"/>
              </a:lnSpc>
              <a:defRPr/>
            </a:pPr>
            <a:r>
              <a:rPr lang="en-US" sz="82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As a professional TikTok e-commerce data SaaS service provider, EchoTik adheres to the core concepts of professionalism, focus, and innovation. The team has in-depth research on the TikTok e-commerce ecosystem and has created a one-stop data analysis solution. With profound professional qualities and keen market insight, it provides enterprises with accurate and real-time TikTok e-commerce data support. It highly focuses on the TikTok e-commerce track, continuously innovates and optimizes product functions, helps merchants seize the short-video marketing opportunity, improves the operational efficiency of live-streaming rooms, gains an advantage in the fierce market competition, and achieves performance growth.</a:t>
            </a:r>
            <a:endParaRPr lang="en-US" sz="825"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p:txBody>
      </p:sp>
      <p:sp>
        <p:nvSpPr>
          <p:cNvPr id="17" name="AutoShape 17"/>
          <p:cNvSpPr/>
          <p:nvPr/>
        </p:nvSpPr>
        <p:spPr>
          <a:xfrm>
            <a:off x="2618879" y="4626937"/>
            <a:ext cx="2271101" cy="226013"/>
          </a:xfrm>
          <a:prstGeom prst="roundRect">
            <a:avLst>
              <a:gd name="adj" fmla="val 0"/>
            </a:avLst>
          </a:prstGeom>
          <a:gradFill>
            <a:gsLst>
              <a:gs pos="0">
                <a:srgbClr val="DDDDFE">
                  <a:alpha val="100000"/>
                </a:srgbClr>
              </a:gs>
              <a:gs pos="100000">
                <a:srgbClr val="FFFFFF">
                  <a:alpha val="100000"/>
                </a:srgbClr>
              </a:gs>
            </a:gsLst>
            <a:lin ang="2400000"/>
          </a:gradFill>
          <a:ln w="9525">
            <a:noFill/>
            <a:prstDash val="solid"/>
          </a:ln>
        </p:spPr>
        <p:txBody>
          <a:bodyPr lIns="93261" tIns="46630" rIns="93261" bIns="46630" rtlCol="0" anchor="ctr">
            <a:noAutofit/>
          </a:bodyPr>
          <a:lstStyle/>
          <a:p>
            <a:pPr indent="0" algn="l">
              <a:lnSpc>
                <a:spcPct val="100000"/>
              </a:lnSpc>
              <a:defRPr/>
            </a:pPr>
            <a:r>
              <a:rPr lang="en-US" sz="955" b="1" i="0" u="none" strike="noStrike" spc="100">
                <a:solidFill>
                  <a:srgbClr val="0D0D0D"/>
                </a:solidFill>
                <a:latin typeface="Times New Roman" panose="02020603050405020304" charset="0"/>
                <a:ea typeface="Microsoft YaHei Bold" panose="020B0703020204020201" charset="-122"/>
                <a:cs typeface="Times New Roman" panose="02020603050405020304" charset="0"/>
              </a:rPr>
              <a:t>Exclusive browser plugin</a:t>
            </a:r>
            <a:endParaRPr lang="en-US" sz="955" b="1" i="0" u="none" strike="noStrike" spc="100">
              <a:solidFill>
                <a:srgbClr val="0D0D0D"/>
              </a:solidFill>
              <a:latin typeface="Times New Roman" panose="02020603050405020304" charset="0"/>
              <a:ea typeface="Microsoft YaHei Bold" panose="020B0703020204020201" charset="-122"/>
              <a:cs typeface="Times New Roman" panose="02020603050405020304" charset="0"/>
            </a:endParaRPr>
          </a:p>
        </p:txBody>
      </p:sp>
      <p:sp>
        <p:nvSpPr>
          <p:cNvPr id="18" name="AutoShape 18"/>
          <p:cNvSpPr/>
          <p:nvPr/>
        </p:nvSpPr>
        <p:spPr>
          <a:xfrm>
            <a:off x="2618740" y="6294120"/>
            <a:ext cx="3695065" cy="226060"/>
          </a:xfrm>
          <a:prstGeom prst="roundRect">
            <a:avLst>
              <a:gd name="adj" fmla="val 0"/>
            </a:avLst>
          </a:prstGeom>
          <a:gradFill>
            <a:gsLst>
              <a:gs pos="0">
                <a:srgbClr val="DDDDFE">
                  <a:alpha val="100000"/>
                </a:srgbClr>
              </a:gs>
              <a:gs pos="100000">
                <a:srgbClr val="FFFFFF">
                  <a:alpha val="100000"/>
                </a:srgbClr>
              </a:gs>
            </a:gsLst>
            <a:lin ang="2400000"/>
          </a:gradFill>
          <a:ln w="9525">
            <a:noFill/>
            <a:prstDash val="solid"/>
          </a:ln>
        </p:spPr>
        <p:txBody>
          <a:bodyPr lIns="93261" tIns="46630" rIns="93261" bIns="46630" rtlCol="0" anchor="ctr">
            <a:noAutofit/>
          </a:bodyPr>
          <a:lstStyle/>
          <a:p>
            <a:pPr indent="0" algn="l">
              <a:lnSpc>
                <a:spcPct val="100000"/>
              </a:lnSpc>
              <a:defRPr/>
            </a:pPr>
            <a:r>
              <a:rPr lang="en-US" sz="955" b="1" i="0" u="none" strike="noStrike" spc="100">
                <a:solidFill>
                  <a:srgbClr val="0D0D0D"/>
                </a:solidFill>
                <a:latin typeface="Times New Roman" panose="02020603050405020304" charset="0"/>
                <a:ea typeface="Microsoft YaHei Bold" panose="020B0703020204020201" charset="-122"/>
                <a:cs typeface="Times New Roman" panose="02020603050405020304" charset="0"/>
              </a:rPr>
              <a:t>Real-time live-streaming room traffic monitoring </a:t>
            </a:r>
            <a:endParaRPr lang="en-US" sz="955" b="1" i="0" u="none" strike="noStrike" spc="100">
              <a:solidFill>
                <a:srgbClr val="0D0D0D"/>
              </a:solidFill>
              <a:latin typeface="Times New Roman" panose="02020603050405020304" charset="0"/>
              <a:ea typeface="Microsoft YaHei Bold" panose="020B0703020204020201" charset="-122"/>
              <a:cs typeface="Times New Roman" panose="02020603050405020304" charset="0"/>
            </a:endParaRPr>
          </a:p>
        </p:txBody>
      </p:sp>
      <p:sp>
        <p:nvSpPr>
          <p:cNvPr id="19" name="AutoShape 19"/>
          <p:cNvSpPr/>
          <p:nvPr/>
        </p:nvSpPr>
        <p:spPr>
          <a:xfrm>
            <a:off x="2618776" y="7911084"/>
            <a:ext cx="3274858" cy="225987"/>
          </a:xfrm>
          <a:prstGeom prst="roundRect">
            <a:avLst>
              <a:gd name="adj" fmla="val 0"/>
            </a:avLst>
          </a:prstGeom>
          <a:gradFill>
            <a:gsLst>
              <a:gs pos="0">
                <a:srgbClr val="DDDDFE">
                  <a:alpha val="100000"/>
                </a:srgbClr>
              </a:gs>
              <a:gs pos="100000">
                <a:srgbClr val="FFFFFF">
                  <a:alpha val="100000"/>
                </a:srgbClr>
              </a:gs>
            </a:gsLst>
            <a:lin ang="2400000"/>
          </a:gradFill>
          <a:ln w="9525">
            <a:noFill/>
            <a:prstDash val="solid"/>
          </a:ln>
        </p:spPr>
        <p:txBody>
          <a:bodyPr lIns="93261" tIns="46630" rIns="93261" bIns="46630" rtlCol="0" anchor="ctr">
            <a:noAutofit/>
          </a:bodyPr>
          <a:lstStyle/>
          <a:p>
            <a:pPr indent="0" algn="l">
              <a:lnSpc>
                <a:spcPct val="100000"/>
              </a:lnSpc>
              <a:defRPr/>
            </a:pPr>
            <a:r>
              <a:rPr lang="en-US" sz="955" b="1" i="0" u="none" strike="noStrike" spc="100">
                <a:solidFill>
                  <a:srgbClr val="0D0D0D"/>
                </a:solidFill>
                <a:latin typeface="Times New Roman" panose="02020603050405020304" charset="0"/>
                <a:ea typeface="Microsoft YaHei Bold" panose="020B0703020204020201" charset="-122"/>
                <a:cs typeface="Times New Roman" panose="02020603050405020304" charset="0"/>
              </a:rPr>
              <a:t>Average 5-minute response to inquiries</a:t>
            </a:r>
            <a:endParaRPr lang="en-US" sz="955" b="1" i="0" u="none" strike="noStrike" spc="100">
              <a:solidFill>
                <a:srgbClr val="0D0D0D"/>
              </a:solidFill>
              <a:latin typeface="Times New Roman" panose="02020603050405020304" charset="0"/>
              <a:ea typeface="Microsoft YaHei Bold" panose="020B0703020204020201" charset="-122"/>
              <a:cs typeface="Times New Roman" panose="02020603050405020304" charset="0"/>
            </a:endParaRPr>
          </a:p>
        </p:txBody>
      </p:sp>
      <p:sp>
        <p:nvSpPr>
          <p:cNvPr id="20" name="AutoShape 20"/>
          <p:cNvSpPr/>
          <p:nvPr/>
        </p:nvSpPr>
        <p:spPr>
          <a:xfrm>
            <a:off x="679216" y="2314048"/>
            <a:ext cx="5499306" cy="329665"/>
          </a:xfrm>
          <a:prstGeom prst="rect">
            <a:avLst/>
          </a:prstGeom>
          <a:noFill/>
          <a:ln w="9525">
            <a:noFill/>
            <a:prstDash val="solid"/>
          </a:ln>
        </p:spPr>
        <p:txBody>
          <a:bodyPr lIns="93261" tIns="46630" rIns="93261" bIns="46630" rtlCol="0" anchor="ctr">
            <a:noAutofit/>
          </a:bodyPr>
          <a:lstStyle/>
          <a:p>
            <a:pPr indent="0" algn="l">
              <a:lnSpc>
                <a:spcPct val="150000"/>
              </a:lnSpc>
              <a:defRPr/>
            </a:pPr>
            <a:r>
              <a:rPr lang="en-US" sz="1200" b="1" i="0" u="none" strike="noStrike" spc="100">
                <a:solidFill>
                  <a:srgbClr val="262626"/>
                </a:solidFill>
                <a:latin typeface="Times New Roman" panose="02020603050405020304" charset="0"/>
                <a:cs typeface="Times New Roman" panose="02020603050405020304" charset="0"/>
              </a:rPr>
              <a:t>Four core capabilities of EchoTik</a:t>
            </a:r>
            <a:endParaRPr lang="en-US" sz="1200" b="1" i="0" u="none" strike="noStrike" spc="100">
              <a:solidFill>
                <a:srgbClr val="262626"/>
              </a:solidFill>
              <a:latin typeface="Times New Roman" panose="02020603050405020304" charset="0"/>
              <a:cs typeface="Times New Roman" panose="0202060305040502030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5400000">
            <a:off x="-1687669" y="1488233"/>
            <a:ext cx="10233335" cy="6858001"/>
          </a:xfrm>
          <a:prstGeom prst="rect">
            <a:avLst/>
          </a:prstGeom>
        </p:spPr>
      </p:pic>
      <p:sp>
        <p:nvSpPr>
          <p:cNvPr id="5" name="标题 4"/>
          <p:cNvSpPr>
            <a:spLocks noGrp="1"/>
          </p:cNvSpPr>
          <p:nvPr>
            <p:ph type="ctrTitle"/>
          </p:nvPr>
        </p:nvSpPr>
        <p:spPr>
          <a:xfrm>
            <a:off x="620722" y="4001363"/>
            <a:ext cx="5616575" cy="414996"/>
          </a:xfrm>
        </p:spPr>
        <p:txBody>
          <a:bodyPr anchor="ctr">
            <a:noAutofit/>
          </a:bodyPr>
          <a:lstStyle/>
          <a:p>
            <a:pPr algn="l">
              <a:lnSpc>
                <a:spcPct val="110000"/>
              </a:lnSpc>
            </a:pPr>
            <a:r>
              <a:rPr lang="en-US" sz="2400" spc="100">
                <a:solidFill>
                  <a:srgbClr val="FFFFFF"/>
                </a:solidFill>
                <a:latin typeface="Times New Roman" panose="02020603050405020304" charset="0"/>
                <a:ea typeface="Times New Roman" panose="02020603050405020304" charset="0"/>
                <a:sym typeface="+mn-ea"/>
              </a:rPr>
              <a:t>Help Sellers Set Sail Overseas</a:t>
            </a:r>
            <a:endParaRPr lang="zh-CN" altLang="en-US" sz="2400" spc="100" dirty="0">
              <a:latin typeface="Times New Roman" panose="02020603050405020304" charset="0"/>
              <a:ea typeface="Times New Roman" panose="02020603050405020304" charset="0"/>
            </a:endParaRPr>
          </a:p>
        </p:txBody>
      </p:sp>
      <p:sp>
        <p:nvSpPr>
          <p:cNvPr id="10" name="TextBox 7"/>
          <p:cNvSpPr txBox="1"/>
          <p:nvPr/>
        </p:nvSpPr>
        <p:spPr>
          <a:xfrm>
            <a:off x="4333228" y="9208842"/>
            <a:ext cx="953525" cy="121251"/>
          </a:xfrm>
          <a:prstGeom prst="rect">
            <a:avLst/>
          </a:prstGeom>
          <a:ln w="12700">
            <a:miter lim="400000"/>
          </a:ln>
        </p:spPr>
        <p:txBody>
          <a:bodyPr wrap="square" lIns="0" tIns="0" rIns="0" bIns="0">
            <a:spAutoFit/>
          </a:bodyPr>
          <a:lstStyle/>
          <a:p>
            <a:pPr algn="ctr" defTabSz="257175">
              <a:defRPr sz="2800" b="1">
                <a:solidFill>
                  <a:srgbClr val="6C63E5"/>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790" spc="100" dirty="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1" name="文本框 10"/>
          <p:cNvSpPr txBox="1"/>
          <p:nvPr/>
        </p:nvSpPr>
        <p:spPr>
          <a:xfrm>
            <a:off x="4047649" y="9205679"/>
            <a:ext cx="1172936" cy="6102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lnSpc>
                <a:spcPct val="125000"/>
              </a:lnSpc>
            </a:pPr>
            <a:r>
              <a:rPr lang="zh-CN" altLang="en-US" sz="900" spc="100" dirty="0">
                <a:solidFill>
                  <a:schemeClr val="bg1"/>
                </a:solidFill>
                <a:latin typeface="Times New Roman" panose="02020603050405020304" charset="0"/>
                <a:ea typeface="Times New Roman" panose="02020603050405020304" charset="0"/>
                <a:sym typeface="+mn-ea"/>
              </a:rPr>
              <a:t>Customized Report Consultation</a:t>
            </a:r>
            <a:endParaRPr lang="zh-CN" altLang="en-US" sz="900" spc="100" dirty="0">
              <a:solidFill>
                <a:schemeClr val="bg1"/>
              </a:solidFill>
              <a:latin typeface="Times New Roman" panose="02020603050405020304" charset="0"/>
              <a:ea typeface="Times New Roman" panose="02020603050405020304" charset="0"/>
              <a:sym typeface="+mn-ea"/>
            </a:endParaRPr>
          </a:p>
        </p:txBody>
      </p:sp>
      <p:sp>
        <p:nvSpPr>
          <p:cNvPr id="12" name="文本框 11"/>
          <p:cNvSpPr txBox="1"/>
          <p:nvPr/>
        </p:nvSpPr>
        <p:spPr>
          <a:xfrm>
            <a:off x="5241925" y="9205595"/>
            <a:ext cx="1100455" cy="6102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lnSpc>
                <a:spcPct val="125000"/>
              </a:lnSpc>
            </a:pPr>
            <a:r>
              <a:rPr lang="zh-CN" altLang="en-US" sz="900" spc="100" dirty="0">
                <a:solidFill>
                  <a:schemeClr val="bg1"/>
                </a:solidFill>
                <a:latin typeface="Times New Roman" panose="02020603050405020304" charset="0"/>
                <a:ea typeface="Times New Roman" panose="02020603050405020304" charset="0"/>
              </a:rPr>
              <a:t>EchoTik Official Account</a:t>
            </a:r>
            <a:endParaRPr lang="zh-CN" altLang="en-US" sz="900" spc="100" dirty="0">
              <a:solidFill>
                <a:schemeClr val="bg1"/>
              </a:solidFill>
              <a:latin typeface="Times New Roman" panose="02020603050405020304" charset="0"/>
              <a:ea typeface="Times New Roman" panose="02020603050405020304" charset="0"/>
            </a:endParaRPr>
          </a:p>
        </p:txBody>
      </p:sp>
      <p:sp>
        <p:nvSpPr>
          <p:cNvPr id="14" name="文本框 13"/>
          <p:cNvSpPr txBox="1"/>
          <p:nvPr/>
        </p:nvSpPr>
        <p:spPr>
          <a:xfrm>
            <a:off x="660603" y="9135094"/>
            <a:ext cx="3365703" cy="2933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nchor="b">
            <a:spAutoFit/>
          </a:bodyPr>
          <a:lstStyle/>
          <a:p>
            <a:pPr algn="just" defTabSz="342900">
              <a:lnSpc>
                <a:spcPct val="125000"/>
              </a:lnSpc>
              <a:defRPr sz="2600" spc="-78">
                <a:latin typeface="Source Han Sans CN Regular"/>
                <a:ea typeface="Source Han Sans CN Regular"/>
                <a:cs typeface="Source Han Sans CN Regular"/>
                <a:sym typeface="Source Han Sans CN Regular"/>
              </a:defRPr>
            </a:pPr>
            <a:r>
              <a:rPr sz="1050" spc="100" dirty="0">
                <a:solidFill>
                  <a:schemeClr val="bg1"/>
                </a:solidFill>
                <a:latin typeface="Times New Roman" panose="02020603050405020304" charset="0"/>
                <a:ea typeface="Times New Roman" panose="02020603050405020304" charset="0"/>
                <a:cs typeface="Times New Roman" panose="02020603050405020304" charset="0"/>
              </a:rPr>
              <a:t>Statistical period:July 2023-March 2024</a:t>
            </a:r>
            <a:endParaRPr lang="zh-CN" altLang="en-US" sz="1050" spc="100" dirty="0">
              <a:solidFill>
                <a:schemeClr val="bg1"/>
              </a:solidFill>
              <a:latin typeface="Times New Roman" panose="02020603050405020304" charset="0"/>
              <a:ea typeface="Times New Roman" panose="02020603050405020304" charset="0"/>
              <a:cs typeface="Times New Roman" panose="02020603050405020304" charset="0"/>
            </a:endParaRPr>
          </a:p>
        </p:txBody>
      </p:sp>
      <p:pic>
        <p:nvPicPr>
          <p:cNvPr id="3" name="图片 2"/>
          <p:cNvPicPr>
            <a:picLocks noChangeAspect="1"/>
          </p:cNvPicPr>
          <p:nvPr/>
        </p:nvPicPr>
        <p:blipFill>
          <a:blip r:embed="rId2"/>
          <a:stretch>
            <a:fillRect/>
          </a:stretch>
        </p:blipFill>
        <p:spPr>
          <a:xfrm>
            <a:off x="4219248" y="8299585"/>
            <a:ext cx="829739" cy="829739"/>
          </a:xfrm>
          <a:prstGeom prst="rect">
            <a:avLst/>
          </a:prstGeom>
        </p:spPr>
      </p:pic>
      <p:pic>
        <p:nvPicPr>
          <p:cNvPr id="21" name="图片 18" descr="Group 1194"/>
          <p:cNvPicPr>
            <a:picLocks noChangeAspect="1"/>
          </p:cNvPicPr>
          <p:nvPr>
            <p:custDataLst>
              <p:tags r:id="rId3"/>
            </p:custDataLst>
          </p:nvPr>
        </p:nvPicPr>
        <p:blipFill>
          <a:blip r:embed="rId4"/>
          <a:stretch>
            <a:fillRect/>
          </a:stretch>
        </p:blipFill>
        <p:spPr>
          <a:xfrm>
            <a:off x="739775" y="2955925"/>
            <a:ext cx="3536315" cy="973455"/>
          </a:xfrm>
          <a:prstGeom prst="rect">
            <a:avLst/>
          </a:prstGeom>
        </p:spPr>
      </p:pic>
      <p:pic>
        <p:nvPicPr>
          <p:cNvPr id="20" name="图片 19" descr="Group 1195"/>
          <p:cNvPicPr>
            <a:picLocks noChangeAspect="1"/>
          </p:cNvPicPr>
          <p:nvPr>
            <p:custDataLst>
              <p:tags r:id="rId5"/>
            </p:custDataLst>
          </p:nvPr>
        </p:nvPicPr>
        <p:blipFill>
          <a:blip r:embed="rId6"/>
          <a:stretch>
            <a:fillRect/>
          </a:stretch>
        </p:blipFill>
        <p:spPr>
          <a:xfrm>
            <a:off x="739775" y="8626475"/>
            <a:ext cx="3238500" cy="483870"/>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5445760" y="8308340"/>
            <a:ext cx="802640" cy="8020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1" hidden="1"/>
          <p:cNvSpPr txBox="1"/>
          <p:nvPr/>
        </p:nvSpPr>
        <p:spPr>
          <a:xfrm>
            <a:off x="0" y="3024188"/>
            <a:ext cx="0" cy="0"/>
          </a:xfrm>
          <a:prstGeom prst="rect">
            <a:avLst/>
          </a:prstGeom>
          <a:solidFill>
            <a:srgbClr val="FFFFFF"/>
          </a:solidFill>
        </p:spPr>
        <p:txBody>
          <a:bodyPr rtlCol="0" anchor="t"/>
          <a:lstStyle/>
          <a:p>
            <a:pPr algn="l"/>
            <a:endParaRPr lang="en-US" sz="825" dirty="0"/>
          </a:p>
          <a:p>
            <a:pPr>
              <a:buClr>
                <a:srgbClr val="FFFFFF"/>
              </a:buClr>
            </a:pPr>
            <a:r>
              <a:rPr lang="en-US" sz="1350" dirty="0">
                <a:solidFill>
                  <a:srgbClr val="FFFFFF"/>
                </a:solidFill>
              </a:rPr>
              <a:t>E6636BC20180234D78A0072836F0B99032B9B20F173F3B80ADD98B30B1042B0B8B48BC38A16B0B0D22E92508C8465FEBAA0921FA31D08B411BBFC2187F4E2DDA24F399AD1521665714D92A876AF244D1C732EDA876D847DE68F8219A7F644CA8DDD62D9A9E3</a:t>
            </a:r>
            <a:endParaRPr lang="en-US" sz="1350" dirty="0">
              <a:solidFill>
                <a:srgbClr val="FFFFFF"/>
              </a:solidFill>
            </a:endParaRPr>
          </a:p>
        </p:txBody>
      </p:sp>
      <p:sp>
        <p:nvSpPr>
          <p:cNvPr id="4" name="文本框 3"/>
          <p:cNvSpPr txBox="1"/>
          <p:nvPr/>
        </p:nvSpPr>
        <p:spPr>
          <a:xfrm>
            <a:off x="681043" y="571183"/>
            <a:ext cx="5616575" cy="523220"/>
          </a:xfrm>
          <a:prstGeom prst="rect">
            <a:avLst/>
          </a:prstGeom>
          <a:noFill/>
        </p:spPr>
        <p:txBody>
          <a:bodyPr wrap="square">
            <a:spAutoFit/>
          </a:bodyPr>
          <a:lstStyle/>
          <a:p>
            <a:r>
              <a:rPr kumimoji="1" lang="en-US" altLang="zh-CN" sz="2800" b="1" spc="100" dirty="0">
                <a:solidFill>
                  <a:srgbClr val="6559ED"/>
                </a:solidFill>
                <a:latin typeface="Arial" panose="020B0604020202020204" pitchFamily="34" charset="0"/>
                <a:ea typeface="Times New Roman" panose="02020603050405020304" charset="0"/>
                <a:cs typeface="Arial" panose="020B0604020202020204" pitchFamily="34" charset="0"/>
              </a:rPr>
              <a:t>INTRODUCTION</a:t>
            </a:r>
            <a:endParaRPr kumimoji="1" lang="en-US" altLang="zh-CN" sz="2800" b="1" spc="100" dirty="0">
              <a:solidFill>
                <a:srgbClr val="6559ED"/>
              </a:solidFill>
              <a:latin typeface="Arial" panose="020B0604020202020204" pitchFamily="34" charset="0"/>
              <a:ea typeface="Times New Roman" panose="02020603050405020304" charset="0"/>
              <a:cs typeface="Arial" panose="020B0604020202020204" pitchFamily="34" charset="0"/>
            </a:endParaRPr>
          </a:p>
        </p:txBody>
      </p:sp>
      <p:grpSp>
        <p:nvGrpSpPr>
          <p:cNvPr id="10" name="组合 9"/>
          <p:cNvGrpSpPr/>
          <p:nvPr/>
        </p:nvGrpSpPr>
        <p:grpSpPr>
          <a:xfrm>
            <a:off x="4847099" y="2543109"/>
            <a:ext cx="2013876" cy="4653097"/>
            <a:chOff x="5583000" y="673853"/>
            <a:chExt cx="1277975" cy="2952785"/>
          </a:xfrm>
        </p:grpSpPr>
        <p:pic>
          <p:nvPicPr>
            <p:cNvPr id="82" name="图片 81"/>
            <p:cNvPicPr>
              <a:picLocks noChangeAspect="1"/>
            </p:cNvPicPr>
            <p:nvPr/>
          </p:nvPicPr>
          <p:blipFill>
            <a:blip r:embed="rId1"/>
            <a:stretch>
              <a:fillRect/>
            </a:stretch>
          </p:blipFill>
          <p:spPr>
            <a:xfrm>
              <a:off x="6238116" y="1300332"/>
              <a:ext cx="621405" cy="1194814"/>
            </a:xfrm>
            <a:prstGeom prst="rect">
              <a:avLst/>
            </a:prstGeom>
          </p:spPr>
        </p:pic>
        <p:sp>
          <p:nvSpPr>
            <p:cNvPr id="44" name="object 94"/>
            <p:cNvSpPr/>
            <p:nvPr/>
          </p:nvSpPr>
          <p:spPr>
            <a:xfrm>
              <a:off x="5583000" y="1532115"/>
              <a:ext cx="36195" cy="569595"/>
            </a:xfrm>
            <a:custGeom>
              <a:avLst/>
              <a:gdLst/>
              <a:ahLst/>
              <a:cxnLst/>
              <a:rect l="l" t="t" r="r" b="b"/>
              <a:pathLst>
                <a:path w="36195" h="569594">
                  <a:moveTo>
                    <a:pt x="35775" y="0"/>
                  </a:moveTo>
                  <a:lnTo>
                    <a:pt x="24295" y="49301"/>
                  </a:lnTo>
                  <a:lnTo>
                    <a:pt x="14973" y="99390"/>
                  </a:lnTo>
                  <a:lnTo>
                    <a:pt x="7848" y="150215"/>
                  </a:lnTo>
                  <a:lnTo>
                    <a:pt x="2984" y="201739"/>
                  </a:lnTo>
                  <a:lnTo>
                    <a:pt x="431" y="253885"/>
                  </a:lnTo>
                  <a:lnTo>
                    <a:pt x="0" y="284784"/>
                  </a:lnTo>
                  <a:lnTo>
                    <a:pt x="241" y="307987"/>
                  </a:lnTo>
                  <a:lnTo>
                    <a:pt x="431" y="315683"/>
                  </a:lnTo>
                  <a:lnTo>
                    <a:pt x="2984" y="367842"/>
                  </a:lnTo>
                  <a:lnTo>
                    <a:pt x="7848" y="419366"/>
                  </a:lnTo>
                  <a:lnTo>
                    <a:pt x="14973" y="470192"/>
                  </a:lnTo>
                  <a:lnTo>
                    <a:pt x="24295" y="520280"/>
                  </a:lnTo>
                  <a:lnTo>
                    <a:pt x="35775" y="569582"/>
                  </a:lnTo>
                  <a:lnTo>
                    <a:pt x="35775" y="0"/>
                  </a:lnTo>
                  <a:close/>
                </a:path>
              </a:pathLst>
            </a:custGeom>
            <a:solidFill>
              <a:srgbClr val="A39AFA">
                <a:alpha val="20000"/>
              </a:srgbClr>
            </a:solidFill>
          </p:spPr>
          <p:txBody>
            <a:bodyPr wrap="square" lIns="0" tIns="0" rIns="0" bIns="0" rtlCol="0"/>
            <a:lstStyle/>
            <a:p>
              <a:endParaRPr spc="100"/>
            </a:p>
          </p:txBody>
        </p:sp>
        <p:sp>
          <p:nvSpPr>
            <p:cNvPr id="49" name="object 95"/>
            <p:cNvSpPr/>
            <p:nvPr/>
          </p:nvSpPr>
          <p:spPr>
            <a:xfrm>
              <a:off x="5671912" y="1298098"/>
              <a:ext cx="35560" cy="1038225"/>
            </a:xfrm>
            <a:custGeom>
              <a:avLst/>
              <a:gdLst/>
              <a:ahLst/>
              <a:cxnLst/>
              <a:rect l="l" t="t" r="r" b="b"/>
              <a:pathLst>
                <a:path w="35559" h="1038225">
                  <a:moveTo>
                    <a:pt x="35344" y="0"/>
                  </a:moveTo>
                  <a:lnTo>
                    <a:pt x="26003" y="18737"/>
                  </a:lnTo>
                  <a:lnTo>
                    <a:pt x="16995" y="37668"/>
                  </a:lnTo>
                  <a:lnTo>
                    <a:pt x="8326" y="56789"/>
                  </a:lnTo>
                  <a:lnTo>
                    <a:pt x="0" y="76098"/>
                  </a:lnTo>
                  <a:lnTo>
                    <a:pt x="0" y="961504"/>
                  </a:lnTo>
                  <a:lnTo>
                    <a:pt x="8326" y="980813"/>
                  </a:lnTo>
                  <a:lnTo>
                    <a:pt x="16995" y="999934"/>
                  </a:lnTo>
                  <a:lnTo>
                    <a:pt x="26003" y="1018865"/>
                  </a:lnTo>
                  <a:lnTo>
                    <a:pt x="35344" y="1037602"/>
                  </a:lnTo>
                  <a:lnTo>
                    <a:pt x="35344" y="0"/>
                  </a:lnTo>
                  <a:close/>
                </a:path>
              </a:pathLst>
            </a:custGeom>
            <a:solidFill>
              <a:srgbClr val="A39AFA">
                <a:alpha val="20000"/>
              </a:srgbClr>
            </a:solidFill>
          </p:spPr>
          <p:txBody>
            <a:bodyPr wrap="square" lIns="0" tIns="0" rIns="0" bIns="0" rtlCol="0"/>
            <a:lstStyle/>
            <a:p>
              <a:endParaRPr spc="100"/>
            </a:p>
          </p:txBody>
        </p:sp>
        <p:sp>
          <p:nvSpPr>
            <p:cNvPr id="50" name="object 96"/>
            <p:cNvSpPr/>
            <p:nvPr/>
          </p:nvSpPr>
          <p:spPr>
            <a:xfrm>
              <a:off x="5760398" y="1152627"/>
              <a:ext cx="35560" cy="1329055"/>
            </a:xfrm>
            <a:custGeom>
              <a:avLst/>
              <a:gdLst/>
              <a:ahLst/>
              <a:cxnLst/>
              <a:rect l="l" t="t" r="r" b="b"/>
              <a:pathLst>
                <a:path w="35559" h="1329055">
                  <a:moveTo>
                    <a:pt x="35344" y="0"/>
                  </a:moveTo>
                  <a:lnTo>
                    <a:pt x="17319" y="25968"/>
                  </a:lnTo>
                  <a:lnTo>
                    <a:pt x="0" y="52451"/>
                  </a:lnTo>
                  <a:lnTo>
                    <a:pt x="0" y="1276108"/>
                  </a:lnTo>
                  <a:lnTo>
                    <a:pt x="17319" y="1302580"/>
                  </a:lnTo>
                  <a:lnTo>
                    <a:pt x="35344" y="1328547"/>
                  </a:lnTo>
                  <a:lnTo>
                    <a:pt x="35344" y="0"/>
                  </a:lnTo>
                  <a:close/>
                </a:path>
              </a:pathLst>
            </a:custGeom>
            <a:solidFill>
              <a:srgbClr val="A39AFA">
                <a:alpha val="20000"/>
              </a:srgbClr>
            </a:solidFill>
          </p:spPr>
          <p:txBody>
            <a:bodyPr wrap="square" lIns="0" tIns="0" rIns="0" bIns="0" rtlCol="0"/>
            <a:lstStyle/>
            <a:p>
              <a:endParaRPr spc="100"/>
            </a:p>
          </p:txBody>
        </p:sp>
        <p:sp>
          <p:nvSpPr>
            <p:cNvPr id="51" name="object 97"/>
            <p:cNvSpPr/>
            <p:nvPr/>
          </p:nvSpPr>
          <p:spPr>
            <a:xfrm>
              <a:off x="5848888" y="1043701"/>
              <a:ext cx="35560" cy="1546860"/>
            </a:xfrm>
            <a:custGeom>
              <a:avLst/>
              <a:gdLst/>
              <a:ahLst/>
              <a:cxnLst/>
              <a:rect l="l" t="t" r="r" b="b"/>
              <a:pathLst>
                <a:path w="35559" h="1546860">
                  <a:moveTo>
                    <a:pt x="35344" y="0"/>
                  </a:moveTo>
                  <a:lnTo>
                    <a:pt x="17438" y="19951"/>
                  </a:lnTo>
                  <a:lnTo>
                    <a:pt x="0" y="40322"/>
                  </a:lnTo>
                  <a:lnTo>
                    <a:pt x="0" y="1506080"/>
                  </a:lnTo>
                  <a:lnTo>
                    <a:pt x="17438" y="1526446"/>
                  </a:lnTo>
                  <a:lnTo>
                    <a:pt x="35344" y="1546402"/>
                  </a:lnTo>
                  <a:lnTo>
                    <a:pt x="35344" y="0"/>
                  </a:lnTo>
                  <a:close/>
                </a:path>
              </a:pathLst>
            </a:custGeom>
            <a:solidFill>
              <a:srgbClr val="A39AFA">
                <a:alpha val="20000"/>
              </a:srgbClr>
            </a:solidFill>
          </p:spPr>
          <p:txBody>
            <a:bodyPr wrap="square" lIns="0" tIns="0" rIns="0" bIns="0" rtlCol="0"/>
            <a:lstStyle/>
            <a:p>
              <a:endParaRPr spc="100"/>
            </a:p>
          </p:txBody>
        </p:sp>
        <p:sp>
          <p:nvSpPr>
            <p:cNvPr id="52" name="object 98"/>
            <p:cNvSpPr/>
            <p:nvPr/>
          </p:nvSpPr>
          <p:spPr>
            <a:xfrm>
              <a:off x="5937372" y="957248"/>
              <a:ext cx="35560" cy="1719580"/>
            </a:xfrm>
            <a:custGeom>
              <a:avLst/>
              <a:gdLst/>
              <a:ahLst/>
              <a:cxnLst/>
              <a:rect l="l" t="t" r="r" b="b"/>
              <a:pathLst>
                <a:path w="35559" h="1719580">
                  <a:moveTo>
                    <a:pt x="35344" y="0"/>
                  </a:moveTo>
                  <a:lnTo>
                    <a:pt x="8701" y="24035"/>
                  </a:lnTo>
                  <a:lnTo>
                    <a:pt x="0" y="32232"/>
                  </a:lnTo>
                  <a:lnTo>
                    <a:pt x="0" y="1687068"/>
                  </a:lnTo>
                  <a:lnTo>
                    <a:pt x="17500" y="1703376"/>
                  </a:lnTo>
                  <a:lnTo>
                    <a:pt x="35344" y="1719313"/>
                  </a:lnTo>
                  <a:lnTo>
                    <a:pt x="35344" y="0"/>
                  </a:lnTo>
                  <a:close/>
                </a:path>
              </a:pathLst>
            </a:custGeom>
            <a:solidFill>
              <a:srgbClr val="A39AFA">
                <a:alpha val="20000"/>
              </a:srgbClr>
            </a:solidFill>
          </p:spPr>
          <p:txBody>
            <a:bodyPr wrap="square" lIns="0" tIns="0" rIns="0" bIns="0" rtlCol="0"/>
            <a:lstStyle/>
            <a:p>
              <a:endParaRPr spc="100"/>
            </a:p>
          </p:txBody>
        </p:sp>
        <p:sp>
          <p:nvSpPr>
            <p:cNvPr id="53" name="object 99"/>
            <p:cNvSpPr/>
            <p:nvPr/>
          </p:nvSpPr>
          <p:spPr>
            <a:xfrm>
              <a:off x="6025857" y="886988"/>
              <a:ext cx="35560" cy="1859914"/>
            </a:xfrm>
            <a:custGeom>
              <a:avLst/>
              <a:gdLst/>
              <a:ahLst/>
              <a:cxnLst/>
              <a:rect l="l" t="t" r="r" b="b"/>
              <a:pathLst>
                <a:path w="35559" h="1859914">
                  <a:moveTo>
                    <a:pt x="35344" y="0"/>
                  </a:moveTo>
                  <a:lnTo>
                    <a:pt x="8737" y="19666"/>
                  </a:lnTo>
                  <a:lnTo>
                    <a:pt x="0" y="26390"/>
                  </a:lnTo>
                  <a:lnTo>
                    <a:pt x="0" y="1833435"/>
                  </a:lnTo>
                  <a:lnTo>
                    <a:pt x="26406" y="1853354"/>
                  </a:lnTo>
                  <a:lnTo>
                    <a:pt x="35344" y="1859826"/>
                  </a:lnTo>
                  <a:lnTo>
                    <a:pt x="35344" y="0"/>
                  </a:lnTo>
                  <a:close/>
                </a:path>
              </a:pathLst>
            </a:custGeom>
            <a:solidFill>
              <a:srgbClr val="A39AFA">
                <a:alpha val="20000"/>
              </a:srgbClr>
            </a:solidFill>
          </p:spPr>
          <p:txBody>
            <a:bodyPr wrap="square" lIns="0" tIns="0" rIns="0" bIns="0" rtlCol="0"/>
            <a:lstStyle/>
            <a:p>
              <a:endParaRPr spc="100"/>
            </a:p>
          </p:txBody>
        </p:sp>
        <p:sp>
          <p:nvSpPr>
            <p:cNvPr id="54" name="object 100"/>
            <p:cNvSpPr/>
            <p:nvPr/>
          </p:nvSpPr>
          <p:spPr>
            <a:xfrm>
              <a:off x="6114341" y="829617"/>
              <a:ext cx="35560" cy="1974850"/>
            </a:xfrm>
            <a:custGeom>
              <a:avLst/>
              <a:gdLst/>
              <a:ahLst/>
              <a:cxnLst/>
              <a:rect l="l" t="t" r="r" b="b"/>
              <a:pathLst>
                <a:path w="35559" h="1974850">
                  <a:moveTo>
                    <a:pt x="35344" y="0"/>
                  </a:moveTo>
                  <a:lnTo>
                    <a:pt x="8755" y="16025"/>
                  </a:lnTo>
                  <a:lnTo>
                    <a:pt x="0" y="21526"/>
                  </a:lnTo>
                  <a:lnTo>
                    <a:pt x="0" y="1953044"/>
                  </a:lnTo>
                  <a:lnTo>
                    <a:pt x="26431" y="1969305"/>
                  </a:lnTo>
                  <a:lnTo>
                    <a:pt x="35344" y="1974570"/>
                  </a:lnTo>
                  <a:lnTo>
                    <a:pt x="35344" y="0"/>
                  </a:lnTo>
                  <a:close/>
                </a:path>
              </a:pathLst>
            </a:custGeom>
            <a:solidFill>
              <a:srgbClr val="A39AFA">
                <a:alpha val="20000"/>
              </a:srgbClr>
            </a:solidFill>
          </p:spPr>
          <p:txBody>
            <a:bodyPr wrap="square" lIns="0" tIns="0" rIns="0" bIns="0" rtlCol="0"/>
            <a:lstStyle/>
            <a:p>
              <a:endParaRPr spc="100"/>
            </a:p>
          </p:txBody>
        </p:sp>
        <p:sp>
          <p:nvSpPr>
            <p:cNvPr id="55" name="object 101"/>
            <p:cNvSpPr/>
            <p:nvPr/>
          </p:nvSpPr>
          <p:spPr>
            <a:xfrm>
              <a:off x="6202826" y="782915"/>
              <a:ext cx="35560" cy="2068195"/>
            </a:xfrm>
            <a:custGeom>
              <a:avLst/>
              <a:gdLst/>
              <a:ahLst/>
              <a:cxnLst/>
              <a:rect l="l" t="t" r="r" b="b"/>
              <a:pathLst>
                <a:path w="35559" h="2068195">
                  <a:moveTo>
                    <a:pt x="35344" y="0"/>
                  </a:moveTo>
                  <a:lnTo>
                    <a:pt x="8769" y="12964"/>
                  </a:lnTo>
                  <a:lnTo>
                    <a:pt x="0" y="17437"/>
                  </a:lnTo>
                  <a:lnTo>
                    <a:pt x="0" y="2050541"/>
                  </a:lnTo>
                  <a:lnTo>
                    <a:pt x="35344" y="2067966"/>
                  </a:lnTo>
                  <a:lnTo>
                    <a:pt x="35344" y="0"/>
                  </a:lnTo>
                  <a:close/>
                </a:path>
              </a:pathLst>
            </a:custGeom>
            <a:solidFill>
              <a:srgbClr val="A39AFA">
                <a:alpha val="20000"/>
              </a:srgbClr>
            </a:solidFill>
          </p:spPr>
          <p:txBody>
            <a:bodyPr wrap="square" lIns="0" tIns="0" rIns="0" bIns="0" rtlCol="0"/>
            <a:lstStyle/>
            <a:p>
              <a:endParaRPr spc="100"/>
            </a:p>
          </p:txBody>
        </p:sp>
        <p:sp>
          <p:nvSpPr>
            <p:cNvPr id="56" name="object 102"/>
            <p:cNvSpPr/>
            <p:nvPr/>
          </p:nvSpPr>
          <p:spPr>
            <a:xfrm>
              <a:off x="6291311" y="745570"/>
              <a:ext cx="35560" cy="2143125"/>
            </a:xfrm>
            <a:custGeom>
              <a:avLst/>
              <a:gdLst/>
              <a:ahLst/>
              <a:cxnLst/>
              <a:rect l="l" t="t" r="r" b="b"/>
              <a:pathLst>
                <a:path w="35559" h="2143125">
                  <a:moveTo>
                    <a:pt x="35344" y="0"/>
                  </a:moveTo>
                  <a:lnTo>
                    <a:pt x="0" y="13881"/>
                  </a:lnTo>
                  <a:lnTo>
                    <a:pt x="0" y="2128786"/>
                  </a:lnTo>
                  <a:lnTo>
                    <a:pt x="35344" y="2142667"/>
                  </a:lnTo>
                  <a:lnTo>
                    <a:pt x="35344" y="0"/>
                  </a:lnTo>
                  <a:close/>
                </a:path>
              </a:pathLst>
            </a:custGeom>
            <a:solidFill>
              <a:srgbClr val="A39AFA">
                <a:alpha val="20000"/>
              </a:srgbClr>
            </a:solidFill>
          </p:spPr>
          <p:txBody>
            <a:bodyPr wrap="square" lIns="0" tIns="0" rIns="0" bIns="0" rtlCol="0"/>
            <a:lstStyle/>
            <a:p>
              <a:endParaRPr spc="100"/>
            </a:p>
          </p:txBody>
        </p:sp>
        <p:sp>
          <p:nvSpPr>
            <p:cNvPr id="57" name="object 103"/>
            <p:cNvSpPr/>
            <p:nvPr/>
          </p:nvSpPr>
          <p:spPr>
            <a:xfrm>
              <a:off x="6379796" y="716592"/>
              <a:ext cx="35560" cy="2200910"/>
            </a:xfrm>
            <a:custGeom>
              <a:avLst/>
              <a:gdLst/>
              <a:ahLst/>
              <a:cxnLst/>
              <a:rect l="l" t="t" r="r" b="b"/>
              <a:pathLst>
                <a:path w="35559" h="2200910">
                  <a:moveTo>
                    <a:pt x="35344" y="0"/>
                  </a:moveTo>
                  <a:lnTo>
                    <a:pt x="0" y="10642"/>
                  </a:lnTo>
                  <a:lnTo>
                    <a:pt x="0" y="2189988"/>
                  </a:lnTo>
                  <a:lnTo>
                    <a:pt x="35344" y="2200617"/>
                  </a:lnTo>
                  <a:lnTo>
                    <a:pt x="35344" y="0"/>
                  </a:lnTo>
                  <a:close/>
                </a:path>
              </a:pathLst>
            </a:custGeom>
            <a:solidFill>
              <a:srgbClr val="A39AFA">
                <a:alpha val="20000"/>
              </a:srgbClr>
            </a:solidFill>
          </p:spPr>
          <p:txBody>
            <a:bodyPr wrap="square" lIns="0" tIns="0" rIns="0" bIns="0" rtlCol="0"/>
            <a:lstStyle/>
            <a:p>
              <a:endParaRPr spc="100"/>
            </a:p>
          </p:txBody>
        </p:sp>
        <p:sp>
          <p:nvSpPr>
            <p:cNvPr id="63" name="object 104"/>
            <p:cNvSpPr/>
            <p:nvPr/>
          </p:nvSpPr>
          <p:spPr>
            <a:xfrm>
              <a:off x="6468279" y="695473"/>
              <a:ext cx="35560" cy="2243455"/>
            </a:xfrm>
            <a:custGeom>
              <a:avLst/>
              <a:gdLst/>
              <a:ahLst/>
              <a:cxnLst/>
              <a:rect l="l" t="t" r="r" b="b"/>
              <a:pathLst>
                <a:path w="35559" h="2243455">
                  <a:moveTo>
                    <a:pt x="35344" y="0"/>
                  </a:moveTo>
                  <a:lnTo>
                    <a:pt x="0" y="7480"/>
                  </a:lnTo>
                  <a:lnTo>
                    <a:pt x="0" y="2235365"/>
                  </a:lnTo>
                  <a:lnTo>
                    <a:pt x="35344" y="2242858"/>
                  </a:lnTo>
                  <a:lnTo>
                    <a:pt x="35344" y="0"/>
                  </a:lnTo>
                  <a:close/>
                </a:path>
              </a:pathLst>
            </a:custGeom>
            <a:solidFill>
              <a:srgbClr val="A39AFA">
                <a:alpha val="20000"/>
              </a:srgbClr>
            </a:solidFill>
          </p:spPr>
          <p:txBody>
            <a:bodyPr wrap="square" lIns="0" tIns="0" rIns="0" bIns="0" rtlCol="0"/>
            <a:lstStyle/>
            <a:p>
              <a:endParaRPr spc="100"/>
            </a:p>
          </p:txBody>
        </p:sp>
        <p:sp>
          <p:nvSpPr>
            <p:cNvPr id="64" name="object 105"/>
            <p:cNvSpPr/>
            <p:nvPr/>
          </p:nvSpPr>
          <p:spPr>
            <a:xfrm>
              <a:off x="6556764" y="681615"/>
              <a:ext cx="35560" cy="2270760"/>
            </a:xfrm>
            <a:custGeom>
              <a:avLst/>
              <a:gdLst/>
              <a:ahLst/>
              <a:cxnLst/>
              <a:rect l="l" t="t" r="r" b="b"/>
              <a:pathLst>
                <a:path w="35559" h="2270760">
                  <a:moveTo>
                    <a:pt x="35344" y="0"/>
                  </a:moveTo>
                  <a:lnTo>
                    <a:pt x="0" y="4648"/>
                  </a:lnTo>
                  <a:lnTo>
                    <a:pt x="0" y="2265921"/>
                  </a:lnTo>
                  <a:lnTo>
                    <a:pt x="35344" y="2270569"/>
                  </a:lnTo>
                  <a:lnTo>
                    <a:pt x="35344" y="0"/>
                  </a:lnTo>
                  <a:close/>
                </a:path>
              </a:pathLst>
            </a:custGeom>
            <a:solidFill>
              <a:srgbClr val="A39AFA">
                <a:alpha val="20000"/>
              </a:srgbClr>
            </a:solidFill>
          </p:spPr>
          <p:txBody>
            <a:bodyPr wrap="square" lIns="0" tIns="0" rIns="0" bIns="0" rtlCol="0"/>
            <a:lstStyle/>
            <a:p>
              <a:endParaRPr spc="100"/>
            </a:p>
          </p:txBody>
        </p:sp>
        <p:sp>
          <p:nvSpPr>
            <p:cNvPr id="65" name="object 106"/>
            <p:cNvSpPr/>
            <p:nvPr/>
          </p:nvSpPr>
          <p:spPr>
            <a:xfrm>
              <a:off x="6645248" y="674732"/>
              <a:ext cx="35560" cy="2284730"/>
            </a:xfrm>
            <a:custGeom>
              <a:avLst/>
              <a:gdLst/>
              <a:ahLst/>
              <a:cxnLst/>
              <a:rect l="l" t="t" r="r" b="b"/>
              <a:pathLst>
                <a:path w="35559" h="2284730">
                  <a:moveTo>
                    <a:pt x="35344" y="0"/>
                  </a:moveTo>
                  <a:lnTo>
                    <a:pt x="0" y="1905"/>
                  </a:lnTo>
                  <a:lnTo>
                    <a:pt x="0" y="2282431"/>
                  </a:lnTo>
                  <a:lnTo>
                    <a:pt x="35344" y="2284336"/>
                  </a:lnTo>
                  <a:lnTo>
                    <a:pt x="35344" y="0"/>
                  </a:lnTo>
                  <a:close/>
                </a:path>
              </a:pathLst>
            </a:custGeom>
            <a:solidFill>
              <a:srgbClr val="A39AFA">
                <a:alpha val="20000"/>
              </a:srgbClr>
            </a:solidFill>
          </p:spPr>
          <p:txBody>
            <a:bodyPr wrap="square" lIns="0" tIns="0" rIns="0" bIns="0" rtlCol="0"/>
            <a:lstStyle/>
            <a:p>
              <a:endParaRPr spc="100"/>
            </a:p>
          </p:txBody>
        </p:sp>
        <p:sp>
          <p:nvSpPr>
            <p:cNvPr id="66" name="object 107"/>
            <p:cNvSpPr/>
            <p:nvPr/>
          </p:nvSpPr>
          <p:spPr>
            <a:xfrm>
              <a:off x="6733739" y="673853"/>
              <a:ext cx="35560" cy="2286635"/>
            </a:xfrm>
            <a:custGeom>
              <a:avLst/>
              <a:gdLst/>
              <a:ahLst/>
              <a:cxnLst/>
              <a:rect l="l" t="t" r="r" b="b"/>
              <a:pathLst>
                <a:path w="35559" h="2286635">
                  <a:moveTo>
                    <a:pt x="0" y="0"/>
                  </a:moveTo>
                  <a:lnTo>
                    <a:pt x="0" y="2286101"/>
                  </a:lnTo>
                  <a:lnTo>
                    <a:pt x="35344" y="2285314"/>
                  </a:lnTo>
                  <a:lnTo>
                    <a:pt x="35344" y="787"/>
                  </a:lnTo>
                  <a:lnTo>
                    <a:pt x="0" y="0"/>
                  </a:lnTo>
                  <a:close/>
                </a:path>
              </a:pathLst>
            </a:custGeom>
            <a:solidFill>
              <a:srgbClr val="A39AFA">
                <a:alpha val="20000"/>
              </a:srgbClr>
            </a:solidFill>
          </p:spPr>
          <p:txBody>
            <a:bodyPr wrap="square" lIns="0" tIns="0" rIns="0" bIns="0" rtlCol="0"/>
            <a:lstStyle/>
            <a:p>
              <a:endParaRPr spc="100"/>
            </a:p>
          </p:txBody>
        </p:sp>
        <p:pic>
          <p:nvPicPr>
            <p:cNvPr id="81" name="图形 8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1016" y="2431824"/>
              <a:ext cx="621842" cy="1194814"/>
            </a:xfrm>
            <a:prstGeom prst="rect">
              <a:avLst/>
            </a:prstGeom>
          </p:spPr>
        </p:pic>
        <p:sp>
          <p:nvSpPr>
            <p:cNvPr id="83" name="object 107"/>
            <p:cNvSpPr/>
            <p:nvPr/>
          </p:nvSpPr>
          <p:spPr>
            <a:xfrm>
              <a:off x="6825415" y="673853"/>
              <a:ext cx="35560" cy="2286635"/>
            </a:xfrm>
            <a:custGeom>
              <a:avLst/>
              <a:gdLst/>
              <a:ahLst/>
              <a:cxnLst/>
              <a:rect l="l" t="t" r="r" b="b"/>
              <a:pathLst>
                <a:path w="35559" h="2286635">
                  <a:moveTo>
                    <a:pt x="0" y="0"/>
                  </a:moveTo>
                  <a:lnTo>
                    <a:pt x="0" y="2286101"/>
                  </a:lnTo>
                  <a:lnTo>
                    <a:pt x="35344" y="2285314"/>
                  </a:lnTo>
                  <a:lnTo>
                    <a:pt x="35344" y="787"/>
                  </a:lnTo>
                  <a:lnTo>
                    <a:pt x="0" y="0"/>
                  </a:lnTo>
                  <a:close/>
                </a:path>
              </a:pathLst>
            </a:custGeom>
            <a:solidFill>
              <a:srgbClr val="A39AFA">
                <a:alpha val="20000"/>
              </a:srgbClr>
            </a:solidFill>
          </p:spPr>
          <p:txBody>
            <a:bodyPr wrap="square" lIns="0" tIns="0" rIns="0" bIns="0" rtlCol="0"/>
            <a:lstStyle/>
            <a:p>
              <a:endParaRPr spc="100"/>
            </a:p>
          </p:txBody>
        </p:sp>
      </p:grpSp>
      <p:cxnSp>
        <p:nvCxnSpPr>
          <p:cNvPr id="7" name="直线连接符 6"/>
          <p:cNvCxnSpPr/>
          <p:nvPr/>
        </p:nvCxnSpPr>
        <p:spPr>
          <a:xfrm>
            <a:off x="789990" y="1039623"/>
            <a:ext cx="841375" cy="8255"/>
          </a:xfrm>
          <a:prstGeom prst="line">
            <a:avLst/>
          </a:prstGeom>
          <a:ln w="22225">
            <a:solidFill>
              <a:srgbClr val="6559ED"/>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81355" y="1094105"/>
            <a:ext cx="5281295" cy="6949440"/>
          </a:xfrm>
          <a:prstGeom prst="rect">
            <a:avLst/>
          </a:prstGeom>
          <a:noFill/>
        </p:spPr>
        <p:txBody>
          <a:bodyPr wrap="square">
            <a:noAutofit/>
          </a:bodyPr>
          <a:lstStyle/>
          <a:p>
            <a:pPr indent="0" algn="just">
              <a:lnSpc>
                <a:spcPct val="150000"/>
              </a:lnSpc>
              <a:buFont typeface="Wingdings" panose="05000000000000000000" charset="0"/>
              <a:buNone/>
            </a:pPr>
            <a:r>
              <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rPr>
              <a:t>The United States is the market with the largest number of TikTok users. As of 2024, the active users in the US have reached 170 million, accounting for almost half of the US population, and it has become a national social e-commerce application.</a:t>
            </a:r>
            <a:endPar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rPr>
              <a:t> </a:t>
            </a:r>
            <a:endPar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rPr>
              <a:t>Since 2022, TikTok has been exploring the development of social media e-commerce: starting from November, TikTok Shop in the US opened some quota, and in August 2023, it officially closed the "semi-closed loop" business (that is, merchants post external links on TikTok to guide to independent sites for transactions), laying the foundation for the smooth expansion of closed-loop e-commerce business.</a:t>
            </a:r>
            <a:endPar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rPr>
              <a:t> </a:t>
            </a:r>
            <a:endPar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rPr>
              <a:t>On September 12, 2023, US time, TikTok officially announced the launch of e-commerce services TikTok Shop in the US, marking the official opening of TikTok e-commerce to the largest user market. On October 9 of the same year, the self-operated model for cross-border merchants of TikTok Shop was officially opened to the US market, allowing domestic entities and US entities with Chinese legal persons to enter. This means that, following the launch of "local stores" (self-operated model for local merchants) and "full custody", TikTok Shop has further opened the door in the US station and introduced a broader merchant group.</a:t>
            </a:r>
            <a:endPar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rPr>
              <a:t> </a:t>
            </a:r>
            <a:endPar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rPr>
              <a:t>Once launched, TikTok Shop has been widely accepted and loved by users. According to eMarketer's data statistics, 70% of US users have increased their usage of TikTok after the launch of TikTok Shop, and only 8.3% of users have decreased their usage. Moreover, among the users who noticed the change in the amount of shopping content on TikTok (62.5%), 91.7% of users have not decreased their usage of TikTok in the past few months.</a:t>
            </a:r>
            <a:endPar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rPr>
              <a:t> </a:t>
            </a:r>
            <a:endPar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rPr>
              <a:t>According to EchoTik's data statistics, as of the end of 2023, the estimated total sales (also known as: GMV) of TikTok Shop in the US station exceeded 1.324 billion dollars. And by the end of the first quarter of 2024, this number has doubled again, reaching 2.602 billion dollars.</a:t>
            </a:r>
            <a:endPar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rPr>
              <a:t> </a:t>
            </a:r>
            <a:endPar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rPr>
              <a:t>However, the rapid development and phased success of TikTokShop in the US have experienced unprecedented challenges. On the morning of March 13, US Eastern TimePDT, the US House of Representatives passed a ban prohibition bill targeting TikTok. The bill requires ByteDance to divest its control of TikTok within 165 days, otherwise the latter will be banned. In response, TikTok responded firmly, stating that it will not give in and calling on 170 million users to protest against Congress. On April 20, local time, the US House of Representatives passed a new bill, extending ByteDance's adjustment period to no more than 270 days and giving the president a 90-day extension power, extending the maximum period for ByteDance to sell TikTok to approximately one year. On April 24, local time, US President Biden quickly signed the bill.</a:t>
            </a:r>
            <a:endPar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rPr>
              <a:t> </a:t>
            </a:r>
            <a:endPar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rPr>
              <a:t>The TikTok US market faces both opportunities and challenges. EchoTik has tracked and analyzed the data of TikTok Shop in the US station from the second half of 2023 to the first quarter of 2024, and wrote this "TikTok Shop 2024 Post-ban Insights into the US Market", to help cross-border sellers and practitioners analyze the opportunity points of the US station and thereby clarify the direction of operation.</a:t>
            </a:r>
            <a:endParaRPr sz="800" spc="10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1" hidden="1"/>
          <p:cNvSpPr txBox="1"/>
          <p:nvPr/>
        </p:nvSpPr>
        <p:spPr>
          <a:xfrm>
            <a:off x="0" y="3024188"/>
            <a:ext cx="0" cy="0"/>
          </a:xfrm>
          <a:prstGeom prst="rect">
            <a:avLst/>
          </a:prstGeom>
          <a:solidFill>
            <a:srgbClr val="FFFFFF"/>
          </a:solidFill>
        </p:spPr>
        <p:txBody>
          <a:bodyPr rtlCol="0" anchor="t"/>
          <a:lstStyle/>
          <a:p>
            <a:pPr algn="l"/>
            <a:endParaRPr lang="en-US" sz="825" dirty="0"/>
          </a:p>
          <a:p>
            <a:pPr>
              <a:buClr>
                <a:srgbClr val="FFFFFF"/>
              </a:buClr>
            </a:pPr>
            <a:r>
              <a:rPr lang="en-US" sz="1350" dirty="0">
                <a:solidFill>
                  <a:srgbClr val="FFFFFF"/>
                </a:solidFill>
              </a:rPr>
              <a:t>E6636BC20180234D78A0072836F0B99032B9B20F173F3B80ADD98B30B1042B0B8B48BC38A16B0B0D22E92508C8465FEBAA0921FA31D08B411BBFC2187F4E2DDA24F399AD1521665714D92A876AF244D1C732EDA876D847DE68F8219A7F644CA8DDD62D9A9E3</a:t>
            </a:r>
            <a:endParaRPr lang="en-US" sz="1350" dirty="0">
              <a:solidFill>
                <a:srgbClr val="FFFFFF"/>
              </a:solidFill>
            </a:endParaRPr>
          </a:p>
        </p:txBody>
      </p:sp>
      <p:sp>
        <p:nvSpPr>
          <p:cNvPr id="4" name="文本框 3"/>
          <p:cNvSpPr txBox="1"/>
          <p:nvPr/>
        </p:nvSpPr>
        <p:spPr>
          <a:xfrm>
            <a:off x="625163" y="1429068"/>
            <a:ext cx="5616575" cy="521970"/>
          </a:xfrm>
          <a:prstGeom prst="rect">
            <a:avLst/>
          </a:prstGeom>
          <a:noFill/>
        </p:spPr>
        <p:txBody>
          <a:bodyPr wrap="square">
            <a:spAutoFit/>
          </a:bodyPr>
          <a:lstStyle/>
          <a:p>
            <a:r>
              <a:rPr kumimoji="1" lang="en-US" altLang="zh-CN" sz="2800" b="1" spc="100" dirty="0">
                <a:solidFill>
                  <a:srgbClr val="6559ED"/>
                </a:solidFill>
                <a:latin typeface="Arial" panose="020B0604020202020204" pitchFamily="34" charset="0"/>
                <a:ea typeface="Times New Roman" panose="02020603050405020304" charset="0"/>
                <a:cs typeface="Arial" panose="020B0604020202020204" pitchFamily="34" charset="0"/>
              </a:rPr>
              <a:t>NOTICES </a:t>
            </a:r>
            <a:endParaRPr kumimoji="1" lang="en-US" altLang="zh-CN" sz="2800" b="1" spc="100" dirty="0">
              <a:solidFill>
                <a:srgbClr val="6559ED"/>
              </a:solidFill>
              <a:latin typeface="Arial" panose="020B0604020202020204" pitchFamily="34" charset="0"/>
              <a:ea typeface="Times New Roman" panose="02020603050405020304" charset="0"/>
              <a:cs typeface="Arial" panose="020B0604020202020204" pitchFamily="34" charset="0"/>
            </a:endParaRPr>
          </a:p>
        </p:txBody>
      </p:sp>
      <p:grpSp>
        <p:nvGrpSpPr>
          <p:cNvPr id="10" name="组合 9"/>
          <p:cNvGrpSpPr/>
          <p:nvPr/>
        </p:nvGrpSpPr>
        <p:grpSpPr>
          <a:xfrm>
            <a:off x="4847099" y="2543109"/>
            <a:ext cx="2013876" cy="4653097"/>
            <a:chOff x="5583000" y="673853"/>
            <a:chExt cx="1277975" cy="2952785"/>
          </a:xfrm>
        </p:grpSpPr>
        <p:pic>
          <p:nvPicPr>
            <p:cNvPr id="82" name="图片 81"/>
            <p:cNvPicPr>
              <a:picLocks noChangeAspect="1"/>
            </p:cNvPicPr>
            <p:nvPr/>
          </p:nvPicPr>
          <p:blipFill>
            <a:blip r:embed="rId1"/>
            <a:stretch>
              <a:fillRect/>
            </a:stretch>
          </p:blipFill>
          <p:spPr>
            <a:xfrm>
              <a:off x="6238116" y="1300332"/>
              <a:ext cx="621405" cy="1194814"/>
            </a:xfrm>
            <a:prstGeom prst="rect">
              <a:avLst/>
            </a:prstGeom>
          </p:spPr>
        </p:pic>
        <p:sp>
          <p:nvSpPr>
            <p:cNvPr id="44" name="object 94"/>
            <p:cNvSpPr/>
            <p:nvPr/>
          </p:nvSpPr>
          <p:spPr>
            <a:xfrm>
              <a:off x="5583000" y="1532115"/>
              <a:ext cx="36195" cy="569595"/>
            </a:xfrm>
            <a:custGeom>
              <a:avLst/>
              <a:gdLst/>
              <a:ahLst/>
              <a:cxnLst/>
              <a:rect l="l" t="t" r="r" b="b"/>
              <a:pathLst>
                <a:path w="36195" h="569594">
                  <a:moveTo>
                    <a:pt x="35775" y="0"/>
                  </a:moveTo>
                  <a:lnTo>
                    <a:pt x="24295" y="49301"/>
                  </a:lnTo>
                  <a:lnTo>
                    <a:pt x="14973" y="99390"/>
                  </a:lnTo>
                  <a:lnTo>
                    <a:pt x="7848" y="150215"/>
                  </a:lnTo>
                  <a:lnTo>
                    <a:pt x="2984" y="201739"/>
                  </a:lnTo>
                  <a:lnTo>
                    <a:pt x="431" y="253885"/>
                  </a:lnTo>
                  <a:lnTo>
                    <a:pt x="0" y="284784"/>
                  </a:lnTo>
                  <a:lnTo>
                    <a:pt x="241" y="307987"/>
                  </a:lnTo>
                  <a:lnTo>
                    <a:pt x="431" y="315683"/>
                  </a:lnTo>
                  <a:lnTo>
                    <a:pt x="2984" y="367842"/>
                  </a:lnTo>
                  <a:lnTo>
                    <a:pt x="7848" y="419366"/>
                  </a:lnTo>
                  <a:lnTo>
                    <a:pt x="14973" y="470192"/>
                  </a:lnTo>
                  <a:lnTo>
                    <a:pt x="24295" y="520280"/>
                  </a:lnTo>
                  <a:lnTo>
                    <a:pt x="35775" y="569582"/>
                  </a:lnTo>
                  <a:lnTo>
                    <a:pt x="35775" y="0"/>
                  </a:lnTo>
                  <a:close/>
                </a:path>
              </a:pathLst>
            </a:custGeom>
            <a:solidFill>
              <a:srgbClr val="A39AFA">
                <a:alpha val="20000"/>
              </a:srgbClr>
            </a:solidFill>
          </p:spPr>
          <p:txBody>
            <a:bodyPr wrap="square" lIns="0" tIns="0" rIns="0" bIns="0" rtlCol="0"/>
            <a:lstStyle/>
            <a:p>
              <a:endParaRPr spc="100"/>
            </a:p>
          </p:txBody>
        </p:sp>
        <p:sp>
          <p:nvSpPr>
            <p:cNvPr id="49" name="object 95"/>
            <p:cNvSpPr/>
            <p:nvPr/>
          </p:nvSpPr>
          <p:spPr>
            <a:xfrm>
              <a:off x="5671912" y="1298098"/>
              <a:ext cx="35560" cy="1038225"/>
            </a:xfrm>
            <a:custGeom>
              <a:avLst/>
              <a:gdLst/>
              <a:ahLst/>
              <a:cxnLst/>
              <a:rect l="l" t="t" r="r" b="b"/>
              <a:pathLst>
                <a:path w="35559" h="1038225">
                  <a:moveTo>
                    <a:pt x="35344" y="0"/>
                  </a:moveTo>
                  <a:lnTo>
                    <a:pt x="26003" y="18737"/>
                  </a:lnTo>
                  <a:lnTo>
                    <a:pt x="16995" y="37668"/>
                  </a:lnTo>
                  <a:lnTo>
                    <a:pt x="8326" y="56789"/>
                  </a:lnTo>
                  <a:lnTo>
                    <a:pt x="0" y="76098"/>
                  </a:lnTo>
                  <a:lnTo>
                    <a:pt x="0" y="961504"/>
                  </a:lnTo>
                  <a:lnTo>
                    <a:pt x="8326" y="980813"/>
                  </a:lnTo>
                  <a:lnTo>
                    <a:pt x="16995" y="999934"/>
                  </a:lnTo>
                  <a:lnTo>
                    <a:pt x="26003" y="1018865"/>
                  </a:lnTo>
                  <a:lnTo>
                    <a:pt x="35344" y="1037602"/>
                  </a:lnTo>
                  <a:lnTo>
                    <a:pt x="35344" y="0"/>
                  </a:lnTo>
                  <a:close/>
                </a:path>
              </a:pathLst>
            </a:custGeom>
            <a:solidFill>
              <a:srgbClr val="A39AFA">
                <a:alpha val="20000"/>
              </a:srgbClr>
            </a:solidFill>
          </p:spPr>
          <p:txBody>
            <a:bodyPr wrap="square" lIns="0" tIns="0" rIns="0" bIns="0" rtlCol="0"/>
            <a:lstStyle/>
            <a:p>
              <a:endParaRPr spc="100"/>
            </a:p>
          </p:txBody>
        </p:sp>
        <p:sp>
          <p:nvSpPr>
            <p:cNvPr id="50" name="object 96"/>
            <p:cNvSpPr/>
            <p:nvPr/>
          </p:nvSpPr>
          <p:spPr>
            <a:xfrm>
              <a:off x="5760398" y="1152627"/>
              <a:ext cx="35560" cy="1329055"/>
            </a:xfrm>
            <a:custGeom>
              <a:avLst/>
              <a:gdLst/>
              <a:ahLst/>
              <a:cxnLst/>
              <a:rect l="l" t="t" r="r" b="b"/>
              <a:pathLst>
                <a:path w="35559" h="1329055">
                  <a:moveTo>
                    <a:pt x="35344" y="0"/>
                  </a:moveTo>
                  <a:lnTo>
                    <a:pt x="17319" y="25968"/>
                  </a:lnTo>
                  <a:lnTo>
                    <a:pt x="0" y="52451"/>
                  </a:lnTo>
                  <a:lnTo>
                    <a:pt x="0" y="1276108"/>
                  </a:lnTo>
                  <a:lnTo>
                    <a:pt x="17319" y="1302580"/>
                  </a:lnTo>
                  <a:lnTo>
                    <a:pt x="35344" y="1328547"/>
                  </a:lnTo>
                  <a:lnTo>
                    <a:pt x="35344" y="0"/>
                  </a:lnTo>
                  <a:close/>
                </a:path>
              </a:pathLst>
            </a:custGeom>
            <a:solidFill>
              <a:srgbClr val="A39AFA">
                <a:alpha val="20000"/>
              </a:srgbClr>
            </a:solidFill>
          </p:spPr>
          <p:txBody>
            <a:bodyPr wrap="square" lIns="0" tIns="0" rIns="0" bIns="0" rtlCol="0"/>
            <a:lstStyle/>
            <a:p>
              <a:endParaRPr spc="100"/>
            </a:p>
          </p:txBody>
        </p:sp>
        <p:sp>
          <p:nvSpPr>
            <p:cNvPr id="51" name="object 97"/>
            <p:cNvSpPr/>
            <p:nvPr/>
          </p:nvSpPr>
          <p:spPr>
            <a:xfrm>
              <a:off x="5848888" y="1043701"/>
              <a:ext cx="35560" cy="1546860"/>
            </a:xfrm>
            <a:custGeom>
              <a:avLst/>
              <a:gdLst/>
              <a:ahLst/>
              <a:cxnLst/>
              <a:rect l="l" t="t" r="r" b="b"/>
              <a:pathLst>
                <a:path w="35559" h="1546860">
                  <a:moveTo>
                    <a:pt x="35344" y="0"/>
                  </a:moveTo>
                  <a:lnTo>
                    <a:pt x="17438" y="19951"/>
                  </a:lnTo>
                  <a:lnTo>
                    <a:pt x="0" y="40322"/>
                  </a:lnTo>
                  <a:lnTo>
                    <a:pt x="0" y="1506080"/>
                  </a:lnTo>
                  <a:lnTo>
                    <a:pt x="17438" y="1526446"/>
                  </a:lnTo>
                  <a:lnTo>
                    <a:pt x="35344" y="1546402"/>
                  </a:lnTo>
                  <a:lnTo>
                    <a:pt x="35344" y="0"/>
                  </a:lnTo>
                  <a:close/>
                </a:path>
              </a:pathLst>
            </a:custGeom>
            <a:solidFill>
              <a:srgbClr val="A39AFA">
                <a:alpha val="20000"/>
              </a:srgbClr>
            </a:solidFill>
          </p:spPr>
          <p:txBody>
            <a:bodyPr wrap="square" lIns="0" tIns="0" rIns="0" bIns="0" rtlCol="0"/>
            <a:lstStyle/>
            <a:p>
              <a:endParaRPr spc="100"/>
            </a:p>
          </p:txBody>
        </p:sp>
        <p:sp>
          <p:nvSpPr>
            <p:cNvPr id="52" name="object 98"/>
            <p:cNvSpPr/>
            <p:nvPr/>
          </p:nvSpPr>
          <p:spPr>
            <a:xfrm>
              <a:off x="5937372" y="957248"/>
              <a:ext cx="35560" cy="1719580"/>
            </a:xfrm>
            <a:custGeom>
              <a:avLst/>
              <a:gdLst/>
              <a:ahLst/>
              <a:cxnLst/>
              <a:rect l="l" t="t" r="r" b="b"/>
              <a:pathLst>
                <a:path w="35559" h="1719580">
                  <a:moveTo>
                    <a:pt x="35344" y="0"/>
                  </a:moveTo>
                  <a:lnTo>
                    <a:pt x="8701" y="24035"/>
                  </a:lnTo>
                  <a:lnTo>
                    <a:pt x="0" y="32232"/>
                  </a:lnTo>
                  <a:lnTo>
                    <a:pt x="0" y="1687068"/>
                  </a:lnTo>
                  <a:lnTo>
                    <a:pt x="17500" y="1703376"/>
                  </a:lnTo>
                  <a:lnTo>
                    <a:pt x="35344" y="1719313"/>
                  </a:lnTo>
                  <a:lnTo>
                    <a:pt x="35344" y="0"/>
                  </a:lnTo>
                  <a:close/>
                </a:path>
              </a:pathLst>
            </a:custGeom>
            <a:solidFill>
              <a:srgbClr val="A39AFA">
                <a:alpha val="20000"/>
              </a:srgbClr>
            </a:solidFill>
          </p:spPr>
          <p:txBody>
            <a:bodyPr wrap="square" lIns="0" tIns="0" rIns="0" bIns="0" rtlCol="0"/>
            <a:lstStyle/>
            <a:p>
              <a:endParaRPr spc="100"/>
            </a:p>
          </p:txBody>
        </p:sp>
        <p:sp>
          <p:nvSpPr>
            <p:cNvPr id="53" name="object 99"/>
            <p:cNvSpPr/>
            <p:nvPr/>
          </p:nvSpPr>
          <p:spPr>
            <a:xfrm>
              <a:off x="6025857" y="886988"/>
              <a:ext cx="35560" cy="1859914"/>
            </a:xfrm>
            <a:custGeom>
              <a:avLst/>
              <a:gdLst/>
              <a:ahLst/>
              <a:cxnLst/>
              <a:rect l="l" t="t" r="r" b="b"/>
              <a:pathLst>
                <a:path w="35559" h="1859914">
                  <a:moveTo>
                    <a:pt x="35344" y="0"/>
                  </a:moveTo>
                  <a:lnTo>
                    <a:pt x="8737" y="19666"/>
                  </a:lnTo>
                  <a:lnTo>
                    <a:pt x="0" y="26390"/>
                  </a:lnTo>
                  <a:lnTo>
                    <a:pt x="0" y="1833435"/>
                  </a:lnTo>
                  <a:lnTo>
                    <a:pt x="26406" y="1853354"/>
                  </a:lnTo>
                  <a:lnTo>
                    <a:pt x="35344" y="1859826"/>
                  </a:lnTo>
                  <a:lnTo>
                    <a:pt x="35344" y="0"/>
                  </a:lnTo>
                  <a:close/>
                </a:path>
              </a:pathLst>
            </a:custGeom>
            <a:solidFill>
              <a:srgbClr val="A39AFA">
                <a:alpha val="20000"/>
              </a:srgbClr>
            </a:solidFill>
          </p:spPr>
          <p:txBody>
            <a:bodyPr wrap="square" lIns="0" tIns="0" rIns="0" bIns="0" rtlCol="0"/>
            <a:lstStyle/>
            <a:p>
              <a:endParaRPr spc="100"/>
            </a:p>
          </p:txBody>
        </p:sp>
        <p:sp>
          <p:nvSpPr>
            <p:cNvPr id="54" name="object 100"/>
            <p:cNvSpPr/>
            <p:nvPr/>
          </p:nvSpPr>
          <p:spPr>
            <a:xfrm>
              <a:off x="6114341" y="829617"/>
              <a:ext cx="35560" cy="1974850"/>
            </a:xfrm>
            <a:custGeom>
              <a:avLst/>
              <a:gdLst/>
              <a:ahLst/>
              <a:cxnLst/>
              <a:rect l="l" t="t" r="r" b="b"/>
              <a:pathLst>
                <a:path w="35559" h="1974850">
                  <a:moveTo>
                    <a:pt x="35344" y="0"/>
                  </a:moveTo>
                  <a:lnTo>
                    <a:pt x="8755" y="16025"/>
                  </a:lnTo>
                  <a:lnTo>
                    <a:pt x="0" y="21526"/>
                  </a:lnTo>
                  <a:lnTo>
                    <a:pt x="0" y="1953044"/>
                  </a:lnTo>
                  <a:lnTo>
                    <a:pt x="26431" y="1969305"/>
                  </a:lnTo>
                  <a:lnTo>
                    <a:pt x="35344" y="1974570"/>
                  </a:lnTo>
                  <a:lnTo>
                    <a:pt x="35344" y="0"/>
                  </a:lnTo>
                  <a:close/>
                </a:path>
              </a:pathLst>
            </a:custGeom>
            <a:solidFill>
              <a:srgbClr val="A39AFA">
                <a:alpha val="20000"/>
              </a:srgbClr>
            </a:solidFill>
          </p:spPr>
          <p:txBody>
            <a:bodyPr wrap="square" lIns="0" tIns="0" rIns="0" bIns="0" rtlCol="0"/>
            <a:lstStyle/>
            <a:p>
              <a:endParaRPr spc="100"/>
            </a:p>
          </p:txBody>
        </p:sp>
        <p:sp>
          <p:nvSpPr>
            <p:cNvPr id="55" name="object 101"/>
            <p:cNvSpPr/>
            <p:nvPr/>
          </p:nvSpPr>
          <p:spPr>
            <a:xfrm>
              <a:off x="6202826" y="782915"/>
              <a:ext cx="35560" cy="2068195"/>
            </a:xfrm>
            <a:custGeom>
              <a:avLst/>
              <a:gdLst/>
              <a:ahLst/>
              <a:cxnLst/>
              <a:rect l="l" t="t" r="r" b="b"/>
              <a:pathLst>
                <a:path w="35559" h="2068195">
                  <a:moveTo>
                    <a:pt x="35344" y="0"/>
                  </a:moveTo>
                  <a:lnTo>
                    <a:pt x="8769" y="12964"/>
                  </a:lnTo>
                  <a:lnTo>
                    <a:pt x="0" y="17437"/>
                  </a:lnTo>
                  <a:lnTo>
                    <a:pt x="0" y="2050541"/>
                  </a:lnTo>
                  <a:lnTo>
                    <a:pt x="35344" y="2067966"/>
                  </a:lnTo>
                  <a:lnTo>
                    <a:pt x="35344" y="0"/>
                  </a:lnTo>
                  <a:close/>
                </a:path>
              </a:pathLst>
            </a:custGeom>
            <a:solidFill>
              <a:srgbClr val="A39AFA">
                <a:alpha val="20000"/>
              </a:srgbClr>
            </a:solidFill>
          </p:spPr>
          <p:txBody>
            <a:bodyPr wrap="square" lIns="0" tIns="0" rIns="0" bIns="0" rtlCol="0"/>
            <a:lstStyle/>
            <a:p>
              <a:endParaRPr spc="100"/>
            </a:p>
          </p:txBody>
        </p:sp>
        <p:sp>
          <p:nvSpPr>
            <p:cNvPr id="56" name="object 102"/>
            <p:cNvSpPr/>
            <p:nvPr/>
          </p:nvSpPr>
          <p:spPr>
            <a:xfrm>
              <a:off x="6291311" y="745570"/>
              <a:ext cx="35560" cy="2143125"/>
            </a:xfrm>
            <a:custGeom>
              <a:avLst/>
              <a:gdLst/>
              <a:ahLst/>
              <a:cxnLst/>
              <a:rect l="l" t="t" r="r" b="b"/>
              <a:pathLst>
                <a:path w="35559" h="2143125">
                  <a:moveTo>
                    <a:pt x="35344" y="0"/>
                  </a:moveTo>
                  <a:lnTo>
                    <a:pt x="0" y="13881"/>
                  </a:lnTo>
                  <a:lnTo>
                    <a:pt x="0" y="2128786"/>
                  </a:lnTo>
                  <a:lnTo>
                    <a:pt x="35344" y="2142667"/>
                  </a:lnTo>
                  <a:lnTo>
                    <a:pt x="35344" y="0"/>
                  </a:lnTo>
                  <a:close/>
                </a:path>
              </a:pathLst>
            </a:custGeom>
            <a:solidFill>
              <a:srgbClr val="A39AFA">
                <a:alpha val="20000"/>
              </a:srgbClr>
            </a:solidFill>
          </p:spPr>
          <p:txBody>
            <a:bodyPr wrap="square" lIns="0" tIns="0" rIns="0" bIns="0" rtlCol="0"/>
            <a:lstStyle/>
            <a:p>
              <a:endParaRPr spc="100"/>
            </a:p>
          </p:txBody>
        </p:sp>
        <p:sp>
          <p:nvSpPr>
            <p:cNvPr id="57" name="object 103"/>
            <p:cNvSpPr/>
            <p:nvPr/>
          </p:nvSpPr>
          <p:spPr>
            <a:xfrm>
              <a:off x="6379796" y="716592"/>
              <a:ext cx="35560" cy="2200910"/>
            </a:xfrm>
            <a:custGeom>
              <a:avLst/>
              <a:gdLst/>
              <a:ahLst/>
              <a:cxnLst/>
              <a:rect l="l" t="t" r="r" b="b"/>
              <a:pathLst>
                <a:path w="35559" h="2200910">
                  <a:moveTo>
                    <a:pt x="35344" y="0"/>
                  </a:moveTo>
                  <a:lnTo>
                    <a:pt x="0" y="10642"/>
                  </a:lnTo>
                  <a:lnTo>
                    <a:pt x="0" y="2189988"/>
                  </a:lnTo>
                  <a:lnTo>
                    <a:pt x="35344" y="2200617"/>
                  </a:lnTo>
                  <a:lnTo>
                    <a:pt x="35344" y="0"/>
                  </a:lnTo>
                  <a:close/>
                </a:path>
              </a:pathLst>
            </a:custGeom>
            <a:solidFill>
              <a:srgbClr val="A39AFA">
                <a:alpha val="20000"/>
              </a:srgbClr>
            </a:solidFill>
          </p:spPr>
          <p:txBody>
            <a:bodyPr wrap="square" lIns="0" tIns="0" rIns="0" bIns="0" rtlCol="0"/>
            <a:lstStyle/>
            <a:p>
              <a:endParaRPr spc="100"/>
            </a:p>
          </p:txBody>
        </p:sp>
        <p:sp>
          <p:nvSpPr>
            <p:cNvPr id="63" name="object 104"/>
            <p:cNvSpPr/>
            <p:nvPr/>
          </p:nvSpPr>
          <p:spPr>
            <a:xfrm>
              <a:off x="6468279" y="695473"/>
              <a:ext cx="35560" cy="2243455"/>
            </a:xfrm>
            <a:custGeom>
              <a:avLst/>
              <a:gdLst/>
              <a:ahLst/>
              <a:cxnLst/>
              <a:rect l="l" t="t" r="r" b="b"/>
              <a:pathLst>
                <a:path w="35559" h="2243455">
                  <a:moveTo>
                    <a:pt x="35344" y="0"/>
                  </a:moveTo>
                  <a:lnTo>
                    <a:pt x="0" y="7480"/>
                  </a:lnTo>
                  <a:lnTo>
                    <a:pt x="0" y="2235365"/>
                  </a:lnTo>
                  <a:lnTo>
                    <a:pt x="35344" y="2242858"/>
                  </a:lnTo>
                  <a:lnTo>
                    <a:pt x="35344" y="0"/>
                  </a:lnTo>
                  <a:close/>
                </a:path>
              </a:pathLst>
            </a:custGeom>
            <a:solidFill>
              <a:srgbClr val="A39AFA">
                <a:alpha val="20000"/>
              </a:srgbClr>
            </a:solidFill>
          </p:spPr>
          <p:txBody>
            <a:bodyPr wrap="square" lIns="0" tIns="0" rIns="0" bIns="0" rtlCol="0"/>
            <a:lstStyle/>
            <a:p>
              <a:endParaRPr spc="100"/>
            </a:p>
          </p:txBody>
        </p:sp>
        <p:sp>
          <p:nvSpPr>
            <p:cNvPr id="64" name="object 105"/>
            <p:cNvSpPr/>
            <p:nvPr/>
          </p:nvSpPr>
          <p:spPr>
            <a:xfrm>
              <a:off x="6556764" y="681615"/>
              <a:ext cx="35560" cy="2270760"/>
            </a:xfrm>
            <a:custGeom>
              <a:avLst/>
              <a:gdLst/>
              <a:ahLst/>
              <a:cxnLst/>
              <a:rect l="l" t="t" r="r" b="b"/>
              <a:pathLst>
                <a:path w="35559" h="2270760">
                  <a:moveTo>
                    <a:pt x="35344" y="0"/>
                  </a:moveTo>
                  <a:lnTo>
                    <a:pt x="0" y="4648"/>
                  </a:lnTo>
                  <a:lnTo>
                    <a:pt x="0" y="2265921"/>
                  </a:lnTo>
                  <a:lnTo>
                    <a:pt x="35344" y="2270569"/>
                  </a:lnTo>
                  <a:lnTo>
                    <a:pt x="35344" y="0"/>
                  </a:lnTo>
                  <a:close/>
                </a:path>
              </a:pathLst>
            </a:custGeom>
            <a:solidFill>
              <a:srgbClr val="A39AFA">
                <a:alpha val="20000"/>
              </a:srgbClr>
            </a:solidFill>
          </p:spPr>
          <p:txBody>
            <a:bodyPr wrap="square" lIns="0" tIns="0" rIns="0" bIns="0" rtlCol="0"/>
            <a:lstStyle/>
            <a:p>
              <a:endParaRPr spc="100"/>
            </a:p>
          </p:txBody>
        </p:sp>
        <p:sp>
          <p:nvSpPr>
            <p:cNvPr id="65" name="object 106"/>
            <p:cNvSpPr/>
            <p:nvPr/>
          </p:nvSpPr>
          <p:spPr>
            <a:xfrm>
              <a:off x="6645248" y="674732"/>
              <a:ext cx="35560" cy="2284730"/>
            </a:xfrm>
            <a:custGeom>
              <a:avLst/>
              <a:gdLst/>
              <a:ahLst/>
              <a:cxnLst/>
              <a:rect l="l" t="t" r="r" b="b"/>
              <a:pathLst>
                <a:path w="35559" h="2284730">
                  <a:moveTo>
                    <a:pt x="35344" y="0"/>
                  </a:moveTo>
                  <a:lnTo>
                    <a:pt x="0" y="1905"/>
                  </a:lnTo>
                  <a:lnTo>
                    <a:pt x="0" y="2282431"/>
                  </a:lnTo>
                  <a:lnTo>
                    <a:pt x="35344" y="2284336"/>
                  </a:lnTo>
                  <a:lnTo>
                    <a:pt x="35344" y="0"/>
                  </a:lnTo>
                  <a:close/>
                </a:path>
              </a:pathLst>
            </a:custGeom>
            <a:solidFill>
              <a:srgbClr val="A39AFA">
                <a:alpha val="20000"/>
              </a:srgbClr>
            </a:solidFill>
          </p:spPr>
          <p:txBody>
            <a:bodyPr wrap="square" lIns="0" tIns="0" rIns="0" bIns="0" rtlCol="0"/>
            <a:lstStyle/>
            <a:p>
              <a:endParaRPr spc="100"/>
            </a:p>
          </p:txBody>
        </p:sp>
        <p:sp>
          <p:nvSpPr>
            <p:cNvPr id="66" name="object 107"/>
            <p:cNvSpPr/>
            <p:nvPr/>
          </p:nvSpPr>
          <p:spPr>
            <a:xfrm>
              <a:off x="6733739" y="673853"/>
              <a:ext cx="35560" cy="2286635"/>
            </a:xfrm>
            <a:custGeom>
              <a:avLst/>
              <a:gdLst/>
              <a:ahLst/>
              <a:cxnLst/>
              <a:rect l="l" t="t" r="r" b="b"/>
              <a:pathLst>
                <a:path w="35559" h="2286635">
                  <a:moveTo>
                    <a:pt x="0" y="0"/>
                  </a:moveTo>
                  <a:lnTo>
                    <a:pt x="0" y="2286101"/>
                  </a:lnTo>
                  <a:lnTo>
                    <a:pt x="35344" y="2285314"/>
                  </a:lnTo>
                  <a:lnTo>
                    <a:pt x="35344" y="787"/>
                  </a:lnTo>
                  <a:lnTo>
                    <a:pt x="0" y="0"/>
                  </a:lnTo>
                  <a:close/>
                </a:path>
              </a:pathLst>
            </a:custGeom>
            <a:solidFill>
              <a:srgbClr val="A39AFA">
                <a:alpha val="20000"/>
              </a:srgbClr>
            </a:solidFill>
          </p:spPr>
          <p:txBody>
            <a:bodyPr wrap="square" lIns="0" tIns="0" rIns="0" bIns="0" rtlCol="0"/>
            <a:lstStyle/>
            <a:p>
              <a:endParaRPr spc="100"/>
            </a:p>
          </p:txBody>
        </p:sp>
        <p:pic>
          <p:nvPicPr>
            <p:cNvPr id="81" name="图形 8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1016" y="2431824"/>
              <a:ext cx="621842" cy="1194814"/>
            </a:xfrm>
            <a:prstGeom prst="rect">
              <a:avLst/>
            </a:prstGeom>
          </p:spPr>
        </p:pic>
        <p:sp>
          <p:nvSpPr>
            <p:cNvPr id="83" name="object 107"/>
            <p:cNvSpPr/>
            <p:nvPr/>
          </p:nvSpPr>
          <p:spPr>
            <a:xfrm>
              <a:off x="6825415" y="673853"/>
              <a:ext cx="35560" cy="2286635"/>
            </a:xfrm>
            <a:custGeom>
              <a:avLst/>
              <a:gdLst/>
              <a:ahLst/>
              <a:cxnLst/>
              <a:rect l="l" t="t" r="r" b="b"/>
              <a:pathLst>
                <a:path w="35559" h="2286635">
                  <a:moveTo>
                    <a:pt x="0" y="0"/>
                  </a:moveTo>
                  <a:lnTo>
                    <a:pt x="0" y="2286101"/>
                  </a:lnTo>
                  <a:lnTo>
                    <a:pt x="35344" y="2285314"/>
                  </a:lnTo>
                  <a:lnTo>
                    <a:pt x="35344" y="787"/>
                  </a:lnTo>
                  <a:lnTo>
                    <a:pt x="0" y="0"/>
                  </a:lnTo>
                  <a:close/>
                </a:path>
              </a:pathLst>
            </a:custGeom>
            <a:solidFill>
              <a:srgbClr val="A39AFA">
                <a:alpha val="20000"/>
              </a:srgbClr>
            </a:solidFill>
          </p:spPr>
          <p:txBody>
            <a:bodyPr wrap="square" lIns="0" tIns="0" rIns="0" bIns="0" rtlCol="0"/>
            <a:lstStyle/>
            <a:p>
              <a:endParaRPr spc="100"/>
            </a:p>
          </p:txBody>
        </p:sp>
      </p:grpSp>
      <p:cxnSp>
        <p:nvCxnSpPr>
          <p:cNvPr id="7" name="直线连接符 6"/>
          <p:cNvCxnSpPr/>
          <p:nvPr/>
        </p:nvCxnSpPr>
        <p:spPr>
          <a:xfrm>
            <a:off x="712520" y="2015618"/>
            <a:ext cx="669600" cy="0"/>
          </a:xfrm>
          <a:prstGeom prst="line">
            <a:avLst/>
          </a:prstGeom>
          <a:ln w="22225">
            <a:solidFill>
              <a:srgbClr val="6559ED"/>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22300" y="2992755"/>
            <a:ext cx="4142105" cy="2276475"/>
          </a:xfrm>
          <a:prstGeom prst="rect">
            <a:avLst/>
          </a:prstGeom>
          <a:noFill/>
        </p:spPr>
        <p:txBody>
          <a:bodyPr wrap="square">
            <a:noAutofit/>
          </a:bodyPr>
          <a:lstStyle/>
          <a:p>
            <a:pPr>
              <a:lnSpc>
                <a:spcPct val="125000"/>
              </a:lnSpc>
            </a:pPr>
            <a:r>
              <a:rPr sz="900" spc="100">
                <a:solidFill>
                  <a:schemeClr val="tx1">
                    <a:lumMod val="65000"/>
                    <a:lumOff val="35000"/>
                  </a:schemeClr>
                </a:solidFill>
                <a:latin typeface="Times New Roman" panose="02020603050405020304" charset="0"/>
                <a:ea typeface="Times New Roman" panose="02020603050405020304" charset="0"/>
              </a:rPr>
              <a:t>1.</a:t>
            </a:r>
            <a:r>
              <a:rPr sz="900" b="1" spc="100">
                <a:solidFill>
                  <a:schemeClr val="tx1">
                    <a:lumMod val="65000"/>
                    <a:lumOff val="35000"/>
                  </a:schemeClr>
                </a:solidFill>
                <a:latin typeface="Times New Roman" panose="02020603050405020304" charset="0"/>
                <a:ea typeface="Times New Roman" panose="02020603050405020304" charset="0"/>
              </a:rPr>
              <a:t> Statistical Period</a:t>
            </a:r>
            <a:r>
              <a:rPr sz="900" spc="100">
                <a:solidFill>
                  <a:schemeClr val="tx1">
                    <a:lumMod val="65000"/>
                    <a:lumOff val="35000"/>
                  </a:schemeClr>
                </a:solidFill>
                <a:latin typeface="Times New Roman" panose="02020603050405020304" charset="0"/>
                <a:ea typeface="Times New Roman" panose="02020603050405020304" charset="0"/>
              </a:rPr>
              <a:t>: July 2023 to March 2024</a:t>
            </a:r>
            <a:endParaRPr sz="900" spc="100">
              <a:solidFill>
                <a:schemeClr val="tx1">
                  <a:lumMod val="65000"/>
                  <a:lumOff val="35000"/>
                </a:schemeClr>
              </a:solidFill>
              <a:latin typeface="Times New Roman" panose="02020603050405020304" charset="0"/>
              <a:ea typeface="Times New Roman" panose="02020603050405020304" charset="0"/>
            </a:endParaRPr>
          </a:p>
          <a:p>
            <a:pPr>
              <a:lnSpc>
                <a:spcPct val="125000"/>
              </a:lnSpc>
            </a:pPr>
            <a:r>
              <a:rPr sz="900" spc="100">
                <a:solidFill>
                  <a:schemeClr val="tx1">
                    <a:lumMod val="65000"/>
                    <a:lumOff val="35000"/>
                  </a:schemeClr>
                </a:solidFill>
                <a:latin typeface="Times New Roman" panose="02020603050405020304" charset="0"/>
                <a:ea typeface="Times New Roman" panose="02020603050405020304" charset="0"/>
              </a:rPr>
              <a:t>2. </a:t>
            </a:r>
            <a:r>
              <a:rPr sz="900" b="1" spc="100">
                <a:solidFill>
                  <a:schemeClr val="tx1">
                    <a:lumMod val="65000"/>
                    <a:lumOff val="35000"/>
                  </a:schemeClr>
                </a:solidFill>
                <a:latin typeface="Times New Roman" panose="02020603050405020304" charset="0"/>
                <a:ea typeface="Times New Roman" panose="02020603050405020304" charset="0"/>
              </a:rPr>
              <a:t>Research Object</a:t>
            </a:r>
            <a:r>
              <a:rPr sz="900" spc="100">
                <a:solidFill>
                  <a:schemeClr val="tx1">
                    <a:lumMod val="65000"/>
                    <a:lumOff val="35000"/>
                  </a:schemeClr>
                </a:solidFill>
                <a:latin typeface="Times New Roman" panose="02020603050405020304" charset="0"/>
                <a:ea typeface="Times New Roman" panose="02020603050405020304" charset="0"/>
              </a:rPr>
              <a:t>: Analyze the short-video and live-streaming e-commerce data and growth trends of the US market of TikTok Shop from the second half of 2023 to the first quarter of 2024, and select TikTok short-video, live-streaming, and e-commerce-related content for analysis reports.</a:t>
            </a:r>
            <a:endParaRPr sz="900" spc="100">
              <a:solidFill>
                <a:schemeClr val="tx1">
                  <a:lumMod val="65000"/>
                  <a:lumOff val="35000"/>
                </a:schemeClr>
              </a:solidFill>
              <a:latin typeface="Times New Roman" panose="02020603050405020304" charset="0"/>
              <a:ea typeface="Times New Roman" panose="02020603050405020304" charset="0"/>
            </a:endParaRPr>
          </a:p>
          <a:p>
            <a:pPr>
              <a:lnSpc>
                <a:spcPct val="125000"/>
              </a:lnSpc>
            </a:pPr>
            <a:r>
              <a:rPr sz="900" spc="100">
                <a:solidFill>
                  <a:schemeClr val="tx1">
                    <a:lumMod val="65000"/>
                    <a:lumOff val="35000"/>
                  </a:schemeClr>
                </a:solidFill>
                <a:latin typeface="Times New Roman" panose="02020603050405020304" charset="0"/>
                <a:ea typeface="Times New Roman" panose="02020603050405020304" charset="0"/>
              </a:rPr>
              <a:t>3. </a:t>
            </a:r>
            <a:r>
              <a:rPr sz="900" b="1" spc="100">
                <a:solidFill>
                  <a:schemeClr val="tx1">
                    <a:lumMod val="65000"/>
                    <a:lumOff val="35000"/>
                  </a:schemeClr>
                </a:solidFill>
                <a:latin typeface="Times New Roman" panose="02020603050405020304" charset="0"/>
                <a:ea typeface="Times New Roman" panose="02020603050405020304" charset="0"/>
              </a:rPr>
              <a:t>Data source</a:t>
            </a:r>
            <a:r>
              <a:rPr sz="900" spc="100">
                <a:solidFill>
                  <a:schemeClr val="tx1">
                    <a:lumMod val="65000"/>
                    <a:lumOff val="35000"/>
                  </a:schemeClr>
                </a:solidFill>
                <a:latin typeface="Times New Roman" panose="02020603050405020304" charset="0"/>
                <a:ea typeface="Times New Roman" panose="02020603050405020304" charset="0"/>
              </a:rPr>
              <a:t>: Based on the data tracked by the third-party TikTok data analysis platform，EchoTik, not official full-volume data. Based on privacy and data security considerations, the data in this report has been masked.</a:t>
            </a:r>
            <a:endParaRPr sz="900" spc="100">
              <a:solidFill>
                <a:schemeClr val="tx1">
                  <a:lumMod val="65000"/>
                  <a:lumOff val="35000"/>
                </a:schemeClr>
              </a:solidFill>
              <a:latin typeface="Times New Roman" panose="02020603050405020304" charset="0"/>
              <a:ea typeface="Times New Roman" panose="02020603050405020304" charset="0"/>
            </a:endParaRPr>
          </a:p>
          <a:p>
            <a:pPr>
              <a:lnSpc>
                <a:spcPct val="125000"/>
              </a:lnSpc>
            </a:pPr>
            <a:r>
              <a:rPr sz="900" spc="100">
                <a:solidFill>
                  <a:schemeClr val="tx1">
                    <a:lumMod val="65000"/>
                    <a:lumOff val="35000"/>
                  </a:schemeClr>
                </a:solidFill>
                <a:latin typeface="Times New Roman" panose="02020603050405020304" charset="0"/>
                <a:ea typeface="Times New Roman" panose="02020603050405020304" charset="0"/>
              </a:rPr>
              <a:t>4.</a:t>
            </a:r>
            <a:r>
              <a:rPr sz="900" b="1" spc="100">
                <a:solidFill>
                  <a:schemeClr val="tx1">
                    <a:lumMod val="65000"/>
                    <a:lumOff val="35000"/>
                  </a:schemeClr>
                </a:solidFill>
                <a:latin typeface="Times New Roman" panose="02020603050405020304" charset="0"/>
                <a:ea typeface="Times New Roman" panose="02020603050405020304" charset="0"/>
              </a:rPr>
              <a:t> Disclaimer</a:t>
            </a:r>
            <a:r>
              <a:rPr sz="900" spc="100">
                <a:solidFill>
                  <a:schemeClr val="tx1">
                    <a:lumMod val="65000"/>
                    <a:lumOff val="35000"/>
                  </a:schemeClr>
                </a:solidFill>
                <a:latin typeface="Times New Roman" panose="02020603050405020304" charset="0"/>
                <a:ea typeface="Times New Roman" panose="02020603050405020304" charset="0"/>
              </a:rPr>
              <a:t>: Due to the limitations of any data source in the field of statistical analysis, the data estimated and analyzed in the report is for reference only.</a:t>
            </a:r>
            <a:endParaRPr lang="zh-CN" altLang="en-US" sz="900" spc="100">
              <a:solidFill>
                <a:schemeClr val="tx1">
                  <a:lumMod val="65000"/>
                  <a:lumOff val="35000"/>
                </a:schemeClr>
              </a:solidFill>
              <a:latin typeface="Times New Roman" panose="02020603050405020304" charset="0"/>
              <a:ea typeface="Times New Roman" panose="02020603050405020304" charset="0"/>
            </a:endParaRPr>
          </a:p>
        </p:txBody>
      </p:sp>
      <p:sp>
        <p:nvSpPr>
          <p:cNvPr id="13" name="文本框 12"/>
          <p:cNvSpPr txBox="1"/>
          <p:nvPr/>
        </p:nvSpPr>
        <p:spPr>
          <a:xfrm>
            <a:off x="622234" y="2496405"/>
            <a:ext cx="3577275" cy="398780"/>
          </a:xfrm>
          <a:prstGeom prst="rect">
            <a:avLst/>
          </a:prstGeom>
          <a:noFill/>
        </p:spPr>
        <p:txBody>
          <a:bodyPr wrap="square">
            <a:spAutoFit/>
          </a:bodyPr>
          <a:lstStyle/>
          <a:p>
            <a:pPr>
              <a:lnSpc>
                <a:spcPct val="125000"/>
              </a:lnSpc>
            </a:pPr>
            <a:r>
              <a:rPr lang="zh-CN" altLang="en-US" sz="1600" b="1" spc="100">
                <a:solidFill>
                  <a:schemeClr val="tx1">
                    <a:lumMod val="85000"/>
                    <a:lumOff val="15000"/>
                  </a:schemeClr>
                </a:solidFill>
                <a:latin typeface="Times New Roman" panose="02020603050405020304" charset="0"/>
                <a:ea typeface="Times New Roman" panose="02020603050405020304" charset="0"/>
              </a:rPr>
              <a:t>Data Explanation</a:t>
            </a:r>
            <a:endParaRPr lang="zh-CN" altLang="en-US" sz="1600" b="1" spc="100">
              <a:solidFill>
                <a:schemeClr val="tx1">
                  <a:lumMod val="85000"/>
                  <a:lumOff val="15000"/>
                </a:schemeClr>
              </a:solidFill>
              <a:latin typeface="Times New Roman" panose="02020603050405020304" charset="0"/>
              <a:ea typeface="Times New Roman" panose="02020603050405020304" charset="0"/>
            </a:endParaRPr>
          </a:p>
        </p:txBody>
      </p:sp>
      <p:sp>
        <p:nvSpPr>
          <p:cNvPr id="14" name="文本框 13"/>
          <p:cNvSpPr txBox="1"/>
          <p:nvPr/>
        </p:nvSpPr>
        <p:spPr>
          <a:xfrm>
            <a:off x="622234" y="5881673"/>
            <a:ext cx="4015080" cy="3207385"/>
          </a:xfrm>
          <a:prstGeom prst="rect">
            <a:avLst/>
          </a:prstGeom>
          <a:noFill/>
        </p:spPr>
        <p:txBody>
          <a:bodyPr wrap="square">
            <a:spAutoFit/>
          </a:bodyPr>
          <a:lstStyle/>
          <a:p>
            <a:pPr>
              <a:lnSpc>
                <a:spcPct val="125000"/>
              </a:lnSpc>
            </a:pPr>
            <a:r>
              <a:rPr sz="900" spc="100">
                <a:solidFill>
                  <a:schemeClr val="tx1">
                    <a:lumMod val="65000"/>
                    <a:lumOff val="35000"/>
                  </a:schemeClr>
                </a:solidFill>
                <a:latin typeface="Times New Roman" panose="02020603050405020304" charset="0"/>
                <a:ea typeface="Times New Roman" panose="02020603050405020304" charset="0"/>
              </a:rPr>
              <a:t>Except for some content derived from public information, the copyright of other content (including pictures, tables, and text) in this report belongs to EchoTik. The sources of information obtained by EchoTik include but are not limited to public data, market research, etc.</a:t>
            </a:r>
            <a:endParaRPr sz="900" spc="100">
              <a:solidFill>
                <a:schemeClr val="tx1">
                  <a:lumMod val="65000"/>
                  <a:lumOff val="35000"/>
                </a:schemeClr>
              </a:solidFill>
              <a:latin typeface="Times New Roman" panose="02020603050405020304" charset="0"/>
              <a:ea typeface="Times New Roman" panose="02020603050405020304" charset="0"/>
            </a:endParaRPr>
          </a:p>
          <a:p>
            <a:pPr>
              <a:lnSpc>
                <a:spcPct val="125000"/>
              </a:lnSpc>
            </a:pPr>
            <a:endParaRPr sz="900" spc="100">
              <a:solidFill>
                <a:schemeClr val="tx1">
                  <a:lumMod val="65000"/>
                  <a:lumOff val="35000"/>
                </a:schemeClr>
              </a:solidFill>
              <a:latin typeface="Times New Roman" panose="02020603050405020304" charset="0"/>
              <a:ea typeface="Times New Roman" panose="02020603050405020304" charset="0"/>
            </a:endParaRPr>
          </a:p>
          <a:p>
            <a:pPr>
              <a:lnSpc>
                <a:spcPct val="125000"/>
              </a:lnSpc>
            </a:pPr>
            <a:r>
              <a:rPr sz="900" spc="100">
                <a:solidFill>
                  <a:schemeClr val="tx1">
                    <a:lumMod val="65000"/>
                    <a:lumOff val="35000"/>
                  </a:schemeClr>
                </a:solidFill>
                <a:latin typeface="Times New Roman" panose="02020603050405020304" charset="0"/>
                <a:ea typeface="Times New Roman" panose="02020603050405020304" charset="0"/>
              </a:rPr>
              <a:t>Any use of this data and report must not violate any laws and regulations or infringe the legitimate rights and interests of any third party. Any quotation or citation in any occasion, as well as the reproduction, citation, and publication of the report, must be approved by EchoTik, and the report must not be deleted or modified contrary to the original intention.</a:t>
            </a:r>
            <a:endParaRPr sz="900" spc="100">
              <a:solidFill>
                <a:schemeClr val="tx1">
                  <a:lumMod val="65000"/>
                  <a:lumOff val="35000"/>
                </a:schemeClr>
              </a:solidFill>
              <a:latin typeface="Times New Roman" panose="02020603050405020304" charset="0"/>
              <a:ea typeface="Times New Roman" panose="02020603050405020304" charset="0"/>
            </a:endParaRPr>
          </a:p>
          <a:p>
            <a:pPr>
              <a:lnSpc>
                <a:spcPct val="125000"/>
              </a:lnSpc>
            </a:pPr>
            <a:endParaRPr sz="900" spc="100">
              <a:solidFill>
                <a:schemeClr val="tx1">
                  <a:lumMod val="65000"/>
                  <a:lumOff val="35000"/>
                </a:schemeClr>
              </a:solidFill>
              <a:latin typeface="Times New Roman" panose="02020603050405020304" charset="0"/>
              <a:ea typeface="Times New Roman" panose="02020603050405020304" charset="0"/>
            </a:endParaRPr>
          </a:p>
          <a:p>
            <a:pPr>
              <a:lnSpc>
                <a:spcPct val="125000"/>
              </a:lnSpc>
            </a:pPr>
            <a:r>
              <a:rPr sz="900" spc="100">
                <a:solidFill>
                  <a:schemeClr val="tx1">
                    <a:lumMod val="65000"/>
                    <a:lumOff val="35000"/>
                  </a:schemeClr>
                </a:solidFill>
                <a:latin typeface="Times New Roman" panose="02020603050405020304" charset="0"/>
                <a:ea typeface="Times New Roman" panose="02020603050405020304" charset="0"/>
              </a:rPr>
              <a:t>This data and report are from EchoTik, and the offender will be investigated for its relevant legal responsibilities.</a:t>
            </a:r>
            <a:endParaRPr sz="900" spc="100">
              <a:solidFill>
                <a:schemeClr val="tx1">
                  <a:lumMod val="65000"/>
                  <a:lumOff val="35000"/>
                </a:schemeClr>
              </a:solidFill>
              <a:latin typeface="Times New Roman" panose="02020603050405020304" charset="0"/>
              <a:ea typeface="Times New Roman" panose="02020603050405020304" charset="0"/>
            </a:endParaRPr>
          </a:p>
          <a:p>
            <a:pPr>
              <a:lnSpc>
                <a:spcPct val="125000"/>
              </a:lnSpc>
            </a:pPr>
            <a:endParaRPr sz="900" spc="100">
              <a:solidFill>
                <a:schemeClr val="tx1">
                  <a:lumMod val="65000"/>
                  <a:lumOff val="35000"/>
                </a:schemeClr>
              </a:solidFill>
              <a:latin typeface="Times New Roman" panose="02020603050405020304" charset="0"/>
              <a:ea typeface="Times New Roman" panose="02020603050405020304" charset="0"/>
            </a:endParaRPr>
          </a:p>
          <a:p>
            <a:pPr>
              <a:lnSpc>
                <a:spcPct val="125000"/>
              </a:lnSpc>
            </a:pPr>
            <a:r>
              <a:rPr sz="900" spc="100">
                <a:solidFill>
                  <a:schemeClr val="tx1">
                    <a:lumMod val="65000"/>
                    <a:lumOff val="35000"/>
                  </a:schemeClr>
                </a:solidFill>
                <a:latin typeface="Times New Roman" panose="02020603050405020304" charset="0"/>
                <a:ea typeface="Times New Roman" panose="02020603050405020304" charset="0"/>
              </a:rPr>
              <a:t>*For more data, please refer to the official website of EchoTik: https://echotik.ai</a:t>
            </a:r>
            <a:endParaRPr lang="en-GB" altLang="zh-CN" sz="900" b="1" spc="100">
              <a:solidFill>
                <a:schemeClr val="tx1">
                  <a:lumMod val="65000"/>
                  <a:lumOff val="35000"/>
                </a:schemeClr>
              </a:solidFill>
              <a:latin typeface="Times New Roman" panose="02020603050405020304" charset="0"/>
              <a:ea typeface="Times New Roman" panose="02020603050405020304" charset="0"/>
            </a:endParaRPr>
          </a:p>
        </p:txBody>
      </p:sp>
      <p:sp>
        <p:nvSpPr>
          <p:cNvPr id="15" name="文本框 14"/>
          <p:cNvSpPr txBox="1"/>
          <p:nvPr/>
        </p:nvSpPr>
        <p:spPr>
          <a:xfrm>
            <a:off x="622234" y="5389179"/>
            <a:ext cx="3577275" cy="398780"/>
          </a:xfrm>
          <a:prstGeom prst="rect">
            <a:avLst/>
          </a:prstGeom>
          <a:noFill/>
        </p:spPr>
        <p:txBody>
          <a:bodyPr wrap="square">
            <a:spAutoFit/>
          </a:bodyPr>
          <a:lstStyle/>
          <a:p>
            <a:pPr>
              <a:lnSpc>
                <a:spcPct val="125000"/>
              </a:lnSpc>
            </a:pPr>
            <a:r>
              <a:rPr lang="zh-CN" altLang="en-US" sz="1600" b="1" spc="100">
                <a:solidFill>
                  <a:schemeClr val="tx1">
                    <a:lumMod val="85000"/>
                    <a:lumOff val="15000"/>
                  </a:schemeClr>
                </a:solidFill>
                <a:latin typeface="Times New Roman" panose="02020603050405020304" charset="0"/>
                <a:ea typeface="Times New Roman" panose="02020603050405020304" charset="0"/>
              </a:rPr>
              <a:t>Copyright Statement</a:t>
            </a:r>
            <a:endParaRPr lang="zh-CN" altLang="en-US" sz="1600" b="1" spc="100">
              <a:solidFill>
                <a:schemeClr val="tx1">
                  <a:lumMod val="85000"/>
                  <a:lumOff val="15000"/>
                </a:schemeClr>
              </a:solidFill>
              <a:latin typeface="Times New Roman" panose="02020603050405020304" charset="0"/>
              <a:ea typeface="Times New Roman" panose="020206030504050203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文本框 57"/>
          <p:cNvSpPr txBox="1"/>
          <p:nvPr/>
        </p:nvSpPr>
        <p:spPr>
          <a:xfrm>
            <a:off x="4825606" y="6751940"/>
            <a:ext cx="1265797" cy="3153410"/>
          </a:xfrm>
          <a:prstGeom prst="rect">
            <a:avLst/>
          </a:prstGeom>
          <a:noFill/>
        </p:spPr>
        <p:txBody>
          <a:bodyPr wrap="square" anchor="ctr">
            <a:spAutoFit/>
          </a:bodyPr>
          <a:lstStyle/>
          <a:p>
            <a:pPr algn="r"/>
            <a:r>
              <a:rPr kumimoji="1" lang="en-US" altLang="zh-CN" sz="19900" b="1" spc="100" dirty="0">
                <a:solidFill>
                  <a:srgbClr val="EEEFFF"/>
                </a:solidFill>
                <a:latin typeface="Arial" panose="020B0604020202020204" pitchFamily="34" charset="0"/>
                <a:cs typeface="Arial" panose="020B0604020202020204" pitchFamily="34" charset="0"/>
              </a:rPr>
              <a:t>2</a:t>
            </a:r>
            <a:endParaRPr kumimoji="1" lang="zh-CN" altLang="en-US" sz="19900" b="1" spc="100" dirty="0">
              <a:solidFill>
                <a:srgbClr val="EEEFFF"/>
              </a:solidFill>
              <a:latin typeface="Arial" panose="020B0604020202020204" pitchFamily="34" charset="0"/>
              <a:cs typeface="Arial" panose="020B0604020202020204" pitchFamily="34" charset="0"/>
            </a:endParaRPr>
          </a:p>
        </p:txBody>
      </p:sp>
      <p:sp>
        <p:nvSpPr>
          <p:cNvPr id="50" name="矩形 49"/>
          <p:cNvSpPr/>
          <p:nvPr/>
        </p:nvSpPr>
        <p:spPr>
          <a:xfrm>
            <a:off x="714942" y="4341060"/>
            <a:ext cx="2652432" cy="233082"/>
          </a:xfrm>
          <a:prstGeom prst="rect">
            <a:avLst/>
          </a:prstGeom>
          <a:gradFill flip="none" rotWithShape="1">
            <a:gsLst>
              <a:gs pos="0">
                <a:schemeClr val="bg1"/>
              </a:gs>
              <a:gs pos="100000">
                <a:srgbClr val="A49A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pc="100"/>
          </a:p>
        </p:txBody>
      </p:sp>
      <p:grpSp>
        <p:nvGrpSpPr>
          <p:cNvPr id="23" name="object 23"/>
          <p:cNvGrpSpPr/>
          <p:nvPr/>
        </p:nvGrpSpPr>
        <p:grpSpPr>
          <a:xfrm>
            <a:off x="-5602" y="7009701"/>
            <a:ext cx="1891258" cy="2267314"/>
            <a:chOff x="-6350" y="6678568"/>
            <a:chExt cx="3062605" cy="3671570"/>
          </a:xfrm>
        </p:grpSpPr>
        <p:sp>
          <p:nvSpPr>
            <p:cNvPr id="24" name="object 24"/>
            <p:cNvSpPr/>
            <p:nvPr/>
          </p:nvSpPr>
          <p:spPr>
            <a:xfrm>
              <a:off x="0" y="6684918"/>
              <a:ext cx="3049905" cy="3658870"/>
            </a:xfrm>
            <a:custGeom>
              <a:avLst/>
              <a:gdLst/>
              <a:ahLst/>
              <a:cxnLst/>
              <a:rect l="l" t="t" r="r" b="b"/>
              <a:pathLst>
                <a:path w="3049905" h="3658870">
                  <a:moveTo>
                    <a:pt x="1220473" y="3658666"/>
                  </a:moveTo>
                  <a:lnTo>
                    <a:pt x="0" y="3658666"/>
                  </a:lnTo>
                </a:path>
                <a:path w="3049905" h="3658870">
                  <a:moveTo>
                    <a:pt x="0" y="0"/>
                  </a:moveTo>
                  <a:lnTo>
                    <a:pt x="1220473" y="0"/>
                  </a:lnTo>
                  <a:lnTo>
                    <a:pt x="1268364" y="617"/>
                  </a:lnTo>
                  <a:lnTo>
                    <a:pt x="1315955" y="2460"/>
                  </a:lnTo>
                  <a:lnTo>
                    <a:pt x="1363231" y="5514"/>
                  </a:lnTo>
                  <a:lnTo>
                    <a:pt x="1410177" y="9762"/>
                  </a:lnTo>
                  <a:lnTo>
                    <a:pt x="1456779" y="15190"/>
                  </a:lnTo>
                  <a:lnTo>
                    <a:pt x="1503020" y="21783"/>
                  </a:lnTo>
                  <a:lnTo>
                    <a:pt x="1548885" y="29525"/>
                  </a:lnTo>
                  <a:lnTo>
                    <a:pt x="1594361" y="38402"/>
                  </a:lnTo>
                  <a:lnTo>
                    <a:pt x="1639430" y="48398"/>
                  </a:lnTo>
                  <a:lnTo>
                    <a:pt x="1684079" y="59497"/>
                  </a:lnTo>
                  <a:lnTo>
                    <a:pt x="1728291" y="71686"/>
                  </a:lnTo>
                  <a:lnTo>
                    <a:pt x="1772053" y="84948"/>
                  </a:lnTo>
                  <a:lnTo>
                    <a:pt x="1815347" y="99268"/>
                  </a:lnTo>
                  <a:lnTo>
                    <a:pt x="1858160" y="114632"/>
                  </a:lnTo>
                  <a:lnTo>
                    <a:pt x="1900477" y="131024"/>
                  </a:lnTo>
                  <a:lnTo>
                    <a:pt x="1942281" y="148429"/>
                  </a:lnTo>
                  <a:lnTo>
                    <a:pt x="1983558" y="166831"/>
                  </a:lnTo>
                  <a:lnTo>
                    <a:pt x="2024293" y="186216"/>
                  </a:lnTo>
                  <a:lnTo>
                    <a:pt x="2064470" y="206568"/>
                  </a:lnTo>
                  <a:lnTo>
                    <a:pt x="2104075" y="227873"/>
                  </a:lnTo>
                  <a:lnTo>
                    <a:pt x="2143092" y="250114"/>
                  </a:lnTo>
                  <a:lnTo>
                    <a:pt x="2181505" y="273278"/>
                  </a:lnTo>
                  <a:lnTo>
                    <a:pt x="2219301" y="297347"/>
                  </a:lnTo>
                  <a:lnTo>
                    <a:pt x="2256462" y="322309"/>
                  </a:lnTo>
                  <a:lnTo>
                    <a:pt x="2292976" y="348147"/>
                  </a:lnTo>
                  <a:lnTo>
                    <a:pt x="2328825" y="374845"/>
                  </a:lnTo>
                  <a:lnTo>
                    <a:pt x="2363996" y="402390"/>
                  </a:lnTo>
                  <a:lnTo>
                    <a:pt x="2398472" y="430766"/>
                  </a:lnTo>
                  <a:lnTo>
                    <a:pt x="2432239" y="459957"/>
                  </a:lnTo>
                  <a:lnTo>
                    <a:pt x="2465282" y="489948"/>
                  </a:lnTo>
                  <a:lnTo>
                    <a:pt x="2497585" y="520725"/>
                  </a:lnTo>
                  <a:lnTo>
                    <a:pt x="2529133" y="552272"/>
                  </a:lnTo>
                  <a:lnTo>
                    <a:pt x="2559911" y="584573"/>
                  </a:lnTo>
                  <a:lnTo>
                    <a:pt x="2589903" y="617615"/>
                  </a:lnTo>
                  <a:lnTo>
                    <a:pt x="2619096" y="651381"/>
                  </a:lnTo>
                  <a:lnTo>
                    <a:pt x="2647472" y="685856"/>
                  </a:lnTo>
                  <a:lnTo>
                    <a:pt x="2675018" y="721025"/>
                  </a:lnTo>
                  <a:lnTo>
                    <a:pt x="2701718" y="756873"/>
                  </a:lnTo>
                  <a:lnTo>
                    <a:pt x="2727557" y="793386"/>
                  </a:lnTo>
                  <a:lnTo>
                    <a:pt x="2752520" y="830546"/>
                  </a:lnTo>
                  <a:lnTo>
                    <a:pt x="2776591" y="868341"/>
                  </a:lnTo>
                  <a:lnTo>
                    <a:pt x="2799755" y="906753"/>
                  </a:lnTo>
                  <a:lnTo>
                    <a:pt x="2821998" y="945769"/>
                  </a:lnTo>
                  <a:lnTo>
                    <a:pt x="2843303" y="985372"/>
                  </a:lnTo>
                  <a:lnTo>
                    <a:pt x="2863656" y="1025549"/>
                  </a:lnTo>
                  <a:lnTo>
                    <a:pt x="2883042" y="1066282"/>
                  </a:lnTo>
                  <a:lnTo>
                    <a:pt x="2901446" y="1107559"/>
                  </a:lnTo>
                  <a:lnTo>
                    <a:pt x="2918851" y="1149362"/>
                  </a:lnTo>
                  <a:lnTo>
                    <a:pt x="2935244" y="1191678"/>
                  </a:lnTo>
                  <a:lnTo>
                    <a:pt x="2950608" y="1234490"/>
                  </a:lnTo>
                  <a:lnTo>
                    <a:pt x="2964930" y="1277784"/>
                  </a:lnTo>
                  <a:lnTo>
                    <a:pt x="2978192" y="1321544"/>
                  </a:lnTo>
                  <a:lnTo>
                    <a:pt x="2990382" y="1365756"/>
                  </a:lnTo>
                  <a:lnTo>
                    <a:pt x="3001482" y="1410404"/>
                  </a:lnTo>
                  <a:lnTo>
                    <a:pt x="3011478" y="1455473"/>
                  </a:lnTo>
                  <a:lnTo>
                    <a:pt x="3020355" y="1500948"/>
                  </a:lnTo>
                  <a:lnTo>
                    <a:pt x="3028098" y="1546813"/>
                  </a:lnTo>
                  <a:lnTo>
                    <a:pt x="3034691" y="1593054"/>
                  </a:lnTo>
                  <a:lnTo>
                    <a:pt x="3040120" y="1639655"/>
                  </a:lnTo>
                  <a:lnTo>
                    <a:pt x="3044368" y="1686601"/>
                  </a:lnTo>
                  <a:lnTo>
                    <a:pt x="3047422" y="1733877"/>
                  </a:lnTo>
                  <a:lnTo>
                    <a:pt x="3049265" y="1781468"/>
                  </a:lnTo>
                  <a:lnTo>
                    <a:pt x="3049883" y="1829358"/>
                  </a:lnTo>
                  <a:lnTo>
                    <a:pt x="3049265" y="1877246"/>
                  </a:lnTo>
                  <a:lnTo>
                    <a:pt x="3047422" y="1924835"/>
                  </a:lnTo>
                  <a:lnTo>
                    <a:pt x="3044368" y="1972108"/>
                  </a:lnTo>
                  <a:lnTo>
                    <a:pt x="3040120" y="2019052"/>
                  </a:lnTo>
                  <a:lnTo>
                    <a:pt x="3034691" y="2065651"/>
                  </a:lnTo>
                  <a:lnTo>
                    <a:pt x="3028098" y="2111890"/>
                  </a:lnTo>
                  <a:lnTo>
                    <a:pt x="3020355" y="2157754"/>
                  </a:lnTo>
                  <a:lnTo>
                    <a:pt x="3011478" y="2203226"/>
                  </a:lnTo>
                  <a:lnTo>
                    <a:pt x="3001482" y="2248294"/>
                  </a:lnTo>
                  <a:lnTo>
                    <a:pt x="2990382" y="2292940"/>
                  </a:lnTo>
                  <a:lnTo>
                    <a:pt x="2978192" y="2337150"/>
                  </a:lnTo>
                  <a:lnTo>
                    <a:pt x="2964930" y="2380909"/>
                  </a:lnTo>
                  <a:lnTo>
                    <a:pt x="2950608" y="2424201"/>
                  </a:lnTo>
                  <a:lnTo>
                    <a:pt x="2935244" y="2467012"/>
                  </a:lnTo>
                  <a:lnTo>
                    <a:pt x="2918851" y="2509326"/>
                  </a:lnTo>
                  <a:lnTo>
                    <a:pt x="2901446" y="2551128"/>
                  </a:lnTo>
                  <a:lnTo>
                    <a:pt x="2883042" y="2592403"/>
                  </a:lnTo>
                  <a:lnTo>
                    <a:pt x="2863656" y="2633136"/>
                  </a:lnTo>
                  <a:lnTo>
                    <a:pt x="2843303" y="2673311"/>
                  </a:lnTo>
                  <a:lnTo>
                    <a:pt x="2821998" y="2712913"/>
                  </a:lnTo>
                  <a:lnTo>
                    <a:pt x="2799755" y="2751928"/>
                  </a:lnTo>
                  <a:lnTo>
                    <a:pt x="2776591" y="2790339"/>
                  </a:lnTo>
                  <a:lnTo>
                    <a:pt x="2752520" y="2828132"/>
                  </a:lnTo>
                  <a:lnTo>
                    <a:pt x="2727557" y="2865292"/>
                  </a:lnTo>
                  <a:lnTo>
                    <a:pt x="2701718" y="2901803"/>
                  </a:lnTo>
                  <a:lnTo>
                    <a:pt x="2675018" y="2937651"/>
                  </a:lnTo>
                  <a:lnTo>
                    <a:pt x="2647472" y="2972819"/>
                  </a:lnTo>
                  <a:lnTo>
                    <a:pt x="2619096" y="3007294"/>
                  </a:lnTo>
                  <a:lnTo>
                    <a:pt x="2589903" y="3041059"/>
                  </a:lnTo>
                  <a:lnTo>
                    <a:pt x="2559911" y="3074100"/>
                  </a:lnTo>
                  <a:lnTo>
                    <a:pt x="2529133" y="3106401"/>
                  </a:lnTo>
                  <a:lnTo>
                    <a:pt x="2497585" y="3137947"/>
                  </a:lnTo>
                  <a:lnTo>
                    <a:pt x="2465282" y="3168723"/>
                  </a:lnTo>
                  <a:lnTo>
                    <a:pt x="2432239" y="3198714"/>
                  </a:lnTo>
                  <a:lnTo>
                    <a:pt x="2398472" y="3227905"/>
                  </a:lnTo>
                  <a:lnTo>
                    <a:pt x="2363996" y="3256280"/>
                  </a:lnTo>
                  <a:lnTo>
                    <a:pt x="2328825" y="3283824"/>
                  </a:lnTo>
                  <a:lnTo>
                    <a:pt x="2292976" y="3310522"/>
                  </a:lnTo>
                  <a:lnTo>
                    <a:pt x="2256462" y="3336360"/>
                  </a:lnTo>
                  <a:lnTo>
                    <a:pt x="2219301" y="3361321"/>
                  </a:lnTo>
                  <a:lnTo>
                    <a:pt x="2181505" y="3385390"/>
                  </a:lnTo>
                  <a:lnTo>
                    <a:pt x="2143092" y="3408553"/>
                  </a:lnTo>
                  <a:lnTo>
                    <a:pt x="2104075" y="3430795"/>
                  </a:lnTo>
                  <a:lnTo>
                    <a:pt x="2064470" y="3452099"/>
                  </a:lnTo>
                  <a:lnTo>
                    <a:pt x="2024293" y="3472451"/>
                  </a:lnTo>
                  <a:lnTo>
                    <a:pt x="1983558" y="3491836"/>
                  </a:lnTo>
                  <a:lnTo>
                    <a:pt x="1942281" y="3510238"/>
                  </a:lnTo>
                  <a:lnTo>
                    <a:pt x="1900477" y="3527643"/>
                  </a:lnTo>
                  <a:lnTo>
                    <a:pt x="1858160" y="3544034"/>
                  </a:lnTo>
                  <a:lnTo>
                    <a:pt x="1815347" y="3559398"/>
                  </a:lnTo>
                  <a:lnTo>
                    <a:pt x="1772053" y="3573718"/>
                  </a:lnTo>
                  <a:lnTo>
                    <a:pt x="1728291" y="3586980"/>
                  </a:lnTo>
                  <a:lnTo>
                    <a:pt x="1684079" y="3599169"/>
                  </a:lnTo>
                  <a:lnTo>
                    <a:pt x="1639430" y="3610268"/>
                  </a:lnTo>
                  <a:lnTo>
                    <a:pt x="1594361" y="3620264"/>
                  </a:lnTo>
                  <a:lnTo>
                    <a:pt x="1548885" y="3629141"/>
                  </a:lnTo>
                  <a:lnTo>
                    <a:pt x="1503020" y="3636883"/>
                  </a:lnTo>
                  <a:lnTo>
                    <a:pt x="1456779" y="3643476"/>
                  </a:lnTo>
                  <a:lnTo>
                    <a:pt x="1410177" y="3648904"/>
                  </a:lnTo>
                  <a:lnTo>
                    <a:pt x="1363231" y="3653152"/>
                  </a:lnTo>
                  <a:lnTo>
                    <a:pt x="1315955" y="3656205"/>
                  </a:lnTo>
                  <a:lnTo>
                    <a:pt x="1268364" y="3658049"/>
                  </a:lnTo>
                  <a:lnTo>
                    <a:pt x="1220473" y="3658666"/>
                  </a:lnTo>
                </a:path>
              </a:pathLst>
            </a:custGeom>
            <a:ln w="12700">
              <a:solidFill>
                <a:srgbClr val="A49AFF"/>
              </a:solidFill>
            </a:ln>
          </p:spPr>
          <p:txBody>
            <a:bodyPr wrap="square" lIns="0" tIns="0" rIns="0" bIns="0" rtlCol="0"/>
            <a:lstStyle/>
            <a:p>
              <a:endParaRPr sz="1590" spc="100"/>
            </a:p>
          </p:txBody>
        </p:sp>
        <p:sp>
          <p:nvSpPr>
            <p:cNvPr id="25" name="object 25"/>
            <p:cNvSpPr/>
            <p:nvPr/>
          </p:nvSpPr>
          <p:spPr>
            <a:xfrm>
              <a:off x="0" y="6927979"/>
              <a:ext cx="2807335" cy="3173095"/>
            </a:xfrm>
            <a:custGeom>
              <a:avLst/>
              <a:gdLst/>
              <a:ahLst/>
              <a:cxnLst/>
              <a:rect l="l" t="t" r="r" b="b"/>
              <a:pathLst>
                <a:path w="2807335" h="3173095">
                  <a:moveTo>
                    <a:pt x="1220473" y="3172587"/>
                  </a:moveTo>
                  <a:lnTo>
                    <a:pt x="0" y="3172587"/>
                  </a:lnTo>
                </a:path>
                <a:path w="2807335" h="3173095">
                  <a:moveTo>
                    <a:pt x="0" y="0"/>
                  </a:moveTo>
                  <a:lnTo>
                    <a:pt x="1220473" y="0"/>
                  </a:lnTo>
                  <a:lnTo>
                    <a:pt x="1268897" y="728"/>
                  </a:lnTo>
                  <a:lnTo>
                    <a:pt x="1316964" y="2900"/>
                  </a:lnTo>
                  <a:lnTo>
                    <a:pt x="1364654" y="6495"/>
                  </a:lnTo>
                  <a:lnTo>
                    <a:pt x="1411946" y="11491"/>
                  </a:lnTo>
                  <a:lnTo>
                    <a:pt x="1458818" y="17868"/>
                  </a:lnTo>
                  <a:lnTo>
                    <a:pt x="1505250" y="25604"/>
                  </a:lnTo>
                  <a:lnTo>
                    <a:pt x="1551221" y="34679"/>
                  </a:lnTo>
                  <a:lnTo>
                    <a:pt x="1596710" y="45073"/>
                  </a:lnTo>
                  <a:lnTo>
                    <a:pt x="1641696" y="56763"/>
                  </a:lnTo>
                  <a:lnTo>
                    <a:pt x="1686159" y="69730"/>
                  </a:lnTo>
                  <a:lnTo>
                    <a:pt x="1730077" y="83951"/>
                  </a:lnTo>
                  <a:lnTo>
                    <a:pt x="1773429" y="99408"/>
                  </a:lnTo>
                  <a:lnTo>
                    <a:pt x="1816195" y="116077"/>
                  </a:lnTo>
                  <a:lnTo>
                    <a:pt x="1858354" y="133939"/>
                  </a:lnTo>
                  <a:lnTo>
                    <a:pt x="1899884" y="152973"/>
                  </a:lnTo>
                  <a:lnTo>
                    <a:pt x="1940766" y="173157"/>
                  </a:lnTo>
                  <a:lnTo>
                    <a:pt x="1980977" y="194471"/>
                  </a:lnTo>
                  <a:lnTo>
                    <a:pt x="2020498" y="216894"/>
                  </a:lnTo>
                  <a:lnTo>
                    <a:pt x="2059306" y="240405"/>
                  </a:lnTo>
                  <a:lnTo>
                    <a:pt x="2097382" y="264984"/>
                  </a:lnTo>
                  <a:lnTo>
                    <a:pt x="2134705" y="290608"/>
                  </a:lnTo>
                  <a:lnTo>
                    <a:pt x="2171253" y="317257"/>
                  </a:lnTo>
                  <a:lnTo>
                    <a:pt x="2207005" y="344911"/>
                  </a:lnTo>
                  <a:lnTo>
                    <a:pt x="2241941" y="373549"/>
                  </a:lnTo>
                  <a:lnTo>
                    <a:pt x="2276040" y="403149"/>
                  </a:lnTo>
                  <a:lnTo>
                    <a:pt x="2309282" y="433690"/>
                  </a:lnTo>
                  <a:lnTo>
                    <a:pt x="2341644" y="465153"/>
                  </a:lnTo>
                  <a:lnTo>
                    <a:pt x="2373106" y="497515"/>
                  </a:lnTo>
                  <a:lnTo>
                    <a:pt x="2403647" y="530756"/>
                  </a:lnTo>
                  <a:lnTo>
                    <a:pt x="2433247" y="564856"/>
                  </a:lnTo>
                  <a:lnTo>
                    <a:pt x="2461884" y="599792"/>
                  </a:lnTo>
                  <a:lnTo>
                    <a:pt x="2489538" y="635544"/>
                  </a:lnTo>
                  <a:lnTo>
                    <a:pt x="2516188" y="672092"/>
                  </a:lnTo>
                  <a:lnTo>
                    <a:pt x="2541812" y="709415"/>
                  </a:lnTo>
                  <a:lnTo>
                    <a:pt x="2566390" y="747490"/>
                  </a:lnTo>
                  <a:lnTo>
                    <a:pt x="2589901" y="786299"/>
                  </a:lnTo>
                  <a:lnTo>
                    <a:pt x="2612324" y="825819"/>
                  </a:lnTo>
                  <a:lnTo>
                    <a:pt x="2633639" y="866030"/>
                  </a:lnTo>
                  <a:lnTo>
                    <a:pt x="2653823" y="906911"/>
                  </a:lnTo>
                  <a:lnTo>
                    <a:pt x="2672857" y="948440"/>
                  </a:lnTo>
                  <a:lnTo>
                    <a:pt x="2690720" y="990598"/>
                  </a:lnTo>
                  <a:lnTo>
                    <a:pt x="2707390" y="1033363"/>
                  </a:lnTo>
                  <a:lnTo>
                    <a:pt x="2722847" y="1076714"/>
                  </a:lnTo>
                  <a:lnTo>
                    <a:pt x="2737069" y="1120631"/>
                  </a:lnTo>
                  <a:lnTo>
                    <a:pt x="2750037" y="1165092"/>
                  </a:lnTo>
                  <a:lnTo>
                    <a:pt x="2761728" y="1210077"/>
                  </a:lnTo>
                  <a:lnTo>
                    <a:pt x="2772123" y="1255564"/>
                  </a:lnTo>
                  <a:lnTo>
                    <a:pt x="2781200" y="1301533"/>
                  </a:lnTo>
                  <a:lnTo>
                    <a:pt x="2788938" y="1347963"/>
                  </a:lnTo>
                  <a:lnTo>
                    <a:pt x="2795317" y="1394833"/>
                  </a:lnTo>
                  <a:lnTo>
                    <a:pt x="2800315" y="1442122"/>
                  </a:lnTo>
                  <a:lnTo>
                    <a:pt x="2803912" y="1489808"/>
                  </a:lnTo>
                  <a:lnTo>
                    <a:pt x="2806086" y="1537873"/>
                  </a:lnTo>
                  <a:lnTo>
                    <a:pt x="2806818" y="1586293"/>
                  </a:lnTo>
                  <a:lnTo>
                    <a:pt x="2806089" y="1634714"/>
                  </a:lnTo>
                  <a:lnTo>
                    <a:pt x="2803917" y="1682779"/>
                  </a:lnTo>
                  <a:lnTo>
                    <a:pt x="2800322" y="1730466"/>
                  </a:lnTo>
                  <a:lnTo>
                    <a:pt x="2795326" y="1777756"/>
                  </a:lnTo>
                  <a:lnTo>
                    <a:pt x="2788950" y="1824626"/>
                  </a:lnTo>
                  <a:lnTo>
                    <a:pt x="2781213" y="1871056"/>
                  </a:lnTo>
                  <a:lnTo>
                    <a:pt x="2772138" y="1917026"/>
                  </a:lnTo>
                  <a:lnTo>
                    <a:pt x="2761745" y="1962513"/>
                  </a:lnTo>
                  <a:lnTo>
                    <a:pt x="2750055" y="2007498"/>
                  </a:lnTo>
                  <a:lnTo>
                    <a:pt x="2737088" y="2051960"/>
                  </a:lnTo>
                  <a:lnTo>
                    <a:pt x="2722866" y="2095876"/>
                  </a:lnTo>
                  <a:lnTo>
                    <a:pt x="2707410" y="2139228"/>
                  </a:lnTo>
                  <a:lnTo>
                    <a:pt x="2690741" y="2181993"/>
                  </a:lnTo>
                  <a:lnTo>
                    <a:pt x="2672879" y="2224151"/>
                  </a:lnTo>
                  <a:lnTo>
                    <a:pt x="2653845" y="2265681"/>
                  </a:lnTo>
                  <a:lnTo>
                    <a:pt x="2633661" y="2306562"/>
                  </a:lnTo>
                  <a:lnTo>
                    <a:pt x="2612347" y="2346773"/>
                  </a:lnTo>
                  <a:lnTo>
                    <a:pt x="2589924" y="2386293"/>
                  </a:lnTo>
                  <a:lnTo>
                    <a:pt x="2566413" y="2425101"/>
                  </a:lnTo>
                  <a:lnTo>
                    <a:pt x="2541834" y="2463177"/>
                  </a:lnTo>
                  <a:lnTo>
                    <a:pt x="2516210" y="2500499"/>
                  </a:lnTo>
                  <a:lnTo>
                    <a:pt x="2489560" y="2537047"/>
                  </a:lnTo>
                  <a:lnTo>
                    <a:pt x="2461906" y="2572799"/>
                  </a:lnTo>
                  <a:lnTo>
                    <a:pt x="2433268" y="2607736"/>
                  </a:lnTo>
                  <a:lnTo>
                    <a:pt x="2403668" y="2641835"/>
                  </a:lnTo>
                  <a:lnTo>
                    <a:pt x="2373126" y="2675076"/>
                  </a:lnTo>
                  <a:lnTo>
                    <a:pt x="2341663" y="2707438"/>
                  </a:lnTo>
                  <a:lnTo>
                    <a:pt x="2309300" y="2738900"/>
                  </a:lnTo>
                  <a:lnTo>
                    <a:pt x="2276058" y="2769442"/>
                  </a:lnTo>
                  <a:lnTo>
                    <a:pt x="2241958" y="2799041"/>
                  </a:lnTo>
                  <a:lnTo>
                    <a:pt x="2207021" y="2827679"/>
                  </a:lnTo>
                  <a:lnTo>
                    <a:pt x="2171268" y="2855332"/>
                  </a:lnTo>
                  <a:lnTo>
                    <a:pt x="2134719" y="2881982"/>
                  </a:lnTo>
                  <a:lnTo>
                    <a:pt x="2097395" y="2907606"/>
                  </a:lnTo>
                  <a:lnTo>
                    <a:pt x="2059318" y="2932184"/>
                  </a:lnTo>
                  <a:lnTo>
                    <a:pt x="2020509" y="2955694"/>
                  </a:lnTo>
                  <a:lnTo>
                    <a:pt x="1980987" y="2978117"/>
                  </a:lnTo>
                  <a:lnTo>
                    <a:pt x="1940775" y="2999431"/>
                  </a:lnTo>
                  <a:lnTo>
                    <a:pt x="1899893" y="3019615"/>
                  </a:lnTo>
                  <a:lnTo>
                    <a:pt x="1858362" y="3038649"/>
                  </a:lnTo>
                  <a:lnTo>
                    <a:pt x="1816202" y="3056511"/>
                  </a:lnTo>
                  <a:lnTo>
                    <a:pt x="1773435" y="3073180"/>
                  </a:lnTo>
                  <a:lnTo>
                    <a:pt x="1730082" y="3088636"/>
                  </a:lnTo>
                  <a:lnTo>
                    <a:pt x="1686163" y="3102857"/>
                  </a:lnTo>
                  <a:lnTo>
                    <a:pt x="1641700" y="3115824"/>
                  </a:lnTo>
                  <a:lnTo>
                    <a:pt x="1596713" y="3127514"/>
                  </a:lnTo>
                  <a:lnTo>
                    <a:pt x="1551223" y="3137907"/>
                  </a:lnTo>
                  <a:lnTo>
                    <a:pt x="1505252" y="3146982"/>
                  </a:lnTo>
                  <a:lnTo>
                    <a:pt x="1458819" y="3154719"/>
                  </a:lnTo>
                  <a:lnTo>
                    <a:pt x="1411946" y="3161095"/>
                  </a:lnTo>
                  <a:lnTo>
                    <a:pt x="1364655" y="3166091"/>
                  </a:lnTo>
                  <a:lnTo>
                    <a:pt x="1316965" y="3169686"/>
                  </a:lnTo>
                  <a:lnTo>
                    <a:pt x="1268897" y="3171858"/>
                  </a:lnTo>
                  <a:lnTo>
                    <a:pt x="1220473" y="3172587"/>
                  </a:lnTo>
                </a:path>
              </a:pathLst>
            </a:custGeom>
            <a:ln w="12699">
              <a:solidFill>
                <a:srgbClr val="A49AFF"/>
              </a:solidFill>
            </a:ln>
          </p:spPr>
          <p:txBody>
            <a:bodyPr wrap="square" lIns="0" tIns="0" rIns="0" bIns="0" rtlCol="0"/>
            <a:lstStyle/>
            <a:p>
              <a:endParaRPr sz="1590" spc="100"/>
            </a:p>
          </p:txBody>
        </p:sp>
        <p:sp>
          <p:nvSpPr>
            <p:cNvPr id="26" name="object 26"/>
            <p:cNvSpPr/>
            <p:nvPr/>
          </p:nvSpPr>
          <p:spPr>
            <a:xfrm>
              <a:off x="0" y="7171114"/>
              <a:ext cx="2564130" cy="2686685"/>
            </a:xfrm>
            <a:custGeom>
              <a:avLst/>
              <a:gdLst/>
              <a:ahLst/>
              <a:cxnLst/>
              <a:rect l="l" t="t" r="r" b="b"/>
              <a:pathLst>
                <a:path w="2564130" h="2686684">
                  <a:moveTo>
                    <a:pt x="1220473" y="2686329"/>
                  </a:moveTo>
                  <a:lnTo>
                    <a:pt x="0" y="2686329"/>
                  </a:lnTo>
                </a:path>
                <a:path w="2564130" h="2686684">
                  <a:moveTo>
                    <a:pt x="0" y="0"/>
                  </a:moveTo>
                  <a:lnTo>
                    <a:pt x="1220524" y="0"/>
                  </a:lnTo>
                  <a:lnTo>
                    <a:pt x="1268625" y="849"/>
                  </a:lnTo>
                  <a:lnTo>
                    <a:pt x="1316306" y="3378"/>
                  </a:lnTo>
                  <a:lnTo>
                    <a:pt x="1363538" y="7559"/>
                  </a:lnTo>
                  <a:lnTo>
                    <a:pt x="1410293" y="13362"/>
                  </a:lnTo>
                  <a:lnTo>
                    <a:pt x="1456542" y="20760"/>
                  </a:lnTo>
                  <a:lnTo>
                    <a:pt x="1502256" y="29722"/>
                  </a:lnTo>
                  <a:lnTo>
                    <a:pt x="1547406" y="40222"/>
                  </a:lnTo>
                  <a:lnTo>
                    <a:pt x="1591965" y="52229"/>
                  </a:lnTo>
                  <a:lnTo>
                    <a:pt x="1635903" y="65716"/>
                  </a:lnTo>
                  <a:lnTo>
                    <a:pt x="1679192" y="80654"/>
                  </a:lnTo>
                  <a:lnTo>
                    <a:pt x="1721803" y="97014"/>
                  </a:lnTo>
                  <a:lnTo>
                    <a:pt x="1763707" y="114768"/>
                  </a:lnTo>
                  <a:lnTo>
                    <a:pt x="1804877" y="133886"/>
                  </a:lnTo>
                  <a:lnTo>
                    <a:pt x="1845282" y="154341"/>
                  </a:lnTo>
                  <a:lnTo>
                    <a:pt x="1884896" y="176104"/>
                  </a:lnTo>
                  <a:lnTo>
                    <a:pt x="1923688" y="199146"/>
                  </a:lnTo>
                  <a:lnTo>
                    <a:pt x="1961631" y="223438"/>
                  </a:lnTo>
                  <a:lnTo>
                    <a:pt x="1998695" y="248952"/>
                  </a:lnTo>
                  <a:lnTo>
                    <a:pt x="2034853" y="275659"/>
                  </a:lnTo>
                  <a:lnTo>
                    <a:pt x="2070075" y="303531"/>
                  </a:lnTo>
                  <a:lnTo>
                    <a:pt x="2104332" y="332539"/>
                  </a:lnTo>
                  <a:lnTo>
                    <a:pt x="2137597" y="362654"/>
                  </a:lnTo>
                  <a:lnTo>
                    <a:pt x="2169841" y="393847"/>
                  </a:lnTo>
                  <a:lnTo>
                    <a:pt x="2201035" y="426091"/>
                  </a:lnTo>
                  <a:lnTo>
                    <a:pt x="2231150" y="459356"/>
                  </a:lnTo>
                  <a:lnTo>
                    <a:pt x="2260157" y="493614"/>
                  </a:lnTo>
                  <a:lnTo>
                    <a:pt x="2288029" y="528836"/>
                  </a:lnTo>
                  <a:lnTo>
                    <a:pt x="2314736" y="564993"/>
                  </a:lnTo>
                  <a:lnTo>
                    <a:pt x="2340250" y="602058"/>
                  </a:lnTo>
                  <a:lnTo>
                    <a:pt x="2364543" y="640000"/>
                  </a:lnTo>
                  <a:lnTo>
                    <a:pt x="2387584" y="678793"/>
                  </a:lnTo>
                  <a:lnTo>
                    <a:pt x="2409347" y="718406"/>
                  </a:lnTo>
                  <a:lnTo>
                    <a:pt x="2429802" y="758812"/>
                  </a:lnTo>
                  <a:lnTo>
                    <a:pt x="2448921" y="799981"/>
                  </a:lnTo>
                  <a:lnTo>
                    <a:pt x="2466674" y="841886"/>
                  </a:lnTo>
                  <a:lnTo>
                    <a:pt x="2483034" y="884497"/>
                  </a:lnTo>
                  <a:lnTo>
                    <a:pt x="2497972" y="927785"/>
                  </a:lnTo>
                  <a:lnTo>
                    <a:pt x="2511459" y="971723"/>
                  </a:lnTo>
                  <a:lnTo>
                    <a:pt x="2523467" y="1016282"/>
                  </a:lnTo>
                  <a:lnTo>
                    <a:pt x="2533966" y="1061433"/>
                  </a:lnTo>
                  <a:lnTo>
                    <a:pt x="2542929" y="1107147"/>
                  </a:lnTo>
                  <a:lnTo>
                    <a:pt x="2550326" y="1153395"/>
                  </a:lnTo>
                  <a:lnTo>
                    <a:pt x="2556129" y="1200150"/>
                  </a:lnTo>
                  <a:lnTo>
                    <a:pt x="2560310" y="1247382"/>
                  </a:lnTo>
                  <a:lnTo>
                    <a:pt x="2562839" y="1295063"/>
                  </a:lnTo>
                  <a:lnTo>
                    <a:pt x="2563689" y="1343164"/>
                  </a:lnTo>
                  <a:lnTo>
                    <a:pt x="2562839" y="1391265"/>
                  </a:lnTo>
                  <a:lnTo>
                    <a:pt x="2560310" y="1438946"/>
                  </a:lnTo>
                  <a:lnTo>
                    <a:pt x="2556129" y="1486178"/>
                  </a:lnTo>
                  <a:lnTo>
                    <a:pt x="2550326" y="1532933"/>
                  </a:lnTo>
                  <a:lnTo>
                    <a:pt x="2542929" y="1579182"/>
                  </a:lnTo>
                  <a:lnTo>
                    <a:pt x="2533966" y="1624896"/>
                  </a:lnTo>
                  <a:lnTo>
                    <a:pt x="2523467" y="1670046"/>
                  </a:lnTo>
                  <a:lnTo>
                    <a:pt x="2511459" y="1714605"/>
                  </a:lnTo>
                  <a:lnTo>
                    <a:pt x="2497972" y="1758543"/>
                  </a:lnTo>
                  <a:lnTo>
                    <a:pt x="2483034" y="1801832"/>
                  </a:lnTo>
                  <a:lnTo>
                    <a:pt x="2466674" y="1844443"/>
                  </a:lnTo>
                  <a:lnTo>
                    <a:pt x="2448920" y="1886347"/>
                  </a:lnTo>
                  <a:lnTo>
                    <a:pt x="2429801" y="1927517"/>
                  </a:lnTo>
                  <a:lnTo>
                    <a:pt x="2409346" y="1967922"/>
                  </a:lnTo>
                  <a:lnTo>
                    <a:pt x="2387583" y="2007536"/>
                  </a:lnTo>
                  <a:lnTo>
                    <a:pt x="2364540" y="2046328"/>
                  </a:lnTo>
                  <a:lnTo>
                    <a:pt x="2340248" y="2084271"/>
                  </a:lnTo>
                  <a:lnTo>
                    <a:pt x="2314733" y="2121335"/>
                  </a:lnTo>
                  <a:lnTo>
                    <a:pt x="2288026" y="2157493"/>
                  </a:lnTo>
                  <a:lnTo>
                    <a:pt x="2260153" y="2192715"/>
                  </a:lnTo>
                  <a:lnTo>
                    <a:pt x="2231145" y="2226973"/>
                  </a:lnTo>
                  <a:lnTo>
                    <a:pt x="2201029" y="2260238"/>
                  </a:lnTo>
                  <a:lnTo>
                    <a:pt x="2169835" y="2292481"/>
                  </a:lnTo>
                  <a:lnTo>
                    <a:pt x="2137590" y="2323675"/>
                  </a:lnTo>
                  <a:lnTo>
                    <a:pt x="2104324" y="2353790"/>
                  </a:lnTo>
                  <a:lnTo>
                    <a:pt x="2070065" y="2382798"/>
                  </a:lnTo>
                  <a:lnTo>
                    <a:pt x="2034842" y="2410669"/>
                  </a:lnTo>
                  <a:lnTo>
                    <a:pt x="1998684" y="2437376"/>
                  </a:lnTo>
                  <a:lnTo>
                    <a:pt x="1961618" y="2462890"/>
                  </a:lnTo>
                  <a:lnTo>
                    <a:pt x="1923674" y="2487183"/>
                  </a:lnTo>
                  <a:lnTo>
                    <a:pt x="1884880" y="2510224"/>
                  </a:lnTo>
                  <a:lnTo>
                    <a:pt x="1845265" y="2531987"/>
                  </a:lnTo>
                  <a:lnTo>
                    <a:pt x="1804858" y="2552442"/>
                  </a:lnTo>
                  <a:lnTo>
                    <a:pt x="1763687" y="2571561"/>
                  </a:lnTo>
                  <a:lnTo>
                    <a:pt x="1721780" y="2589314"/>
                  </a:lnTo>
                  <a:lnTo>
                    <a:pt x="1679167" y="2605674"/>
                  </a:lnTo>
                  <a:lnTo>
                    <a:pt x="1635877" y="2620612"/>
                  </a:lnTo>
                  <a:lnTo>
                    <a:pt x="1591936" y="2634099"/>
                  </a:lnTo>
                  <a:lnTo>
                    <a:pt x="1547375" y="2646107"/>
                  </a:lnTo>
                  <a:lnTo>
                    <a:pt x="1502222" y="2656606"/>
                  </a:lnTo>
                  <a:lnTo>
                    <a:pt x="1456506" y="2665569"/>
                  </a:lnTo>
                  <a:lnTo>
                    <a:pt x="1410254" y="2672966"/>
                  </a:lnTo>
                  <a:lnTo>
                    <a:pt x="1363497" y="2678769"/>
                  </a:lnTo>
                  <a:lnTo>
                    <a:pt x="1316262" y="2682950"/>
                  </a:lnTo>
                  <a:lnTo>
                    <a:pt x="1268578" y="2685479"/>
                  </a:lnTo>
                  <a:lnTo>
                    <a:pt x="1220473" y="2686329"/>
                  </a:lnTo>
                </a:path>
              </a:pathLst>
            </a:custGeom>
            <a:ln w="12700">
              <a:solidFill>
                <a:srgbClr val="A49AFF"/>
              </a:solidFill>
            </a:ln>
          </p:spPr>
          <p:txBody>
            <a:bodyPr wrap="square" lIns="0" tIns="0" rIns="0" bIns="0" rtlCol="0"/>
            <a:lstStyle/>
            <a:p>
              <a:endParaRPr sz="1590" spc="100"/>
            </a:p>
          </p:txBody>
        </p:sp>
        <p:sp>
          <p:nvSpPr>
            <p:cNvPr id="27" name="object 27"/>
            <p:cNvSpPr/>
            <p:nvPr/>
          </p:nvSpPr>
          <p:spPr>
            <a:xfrm>
              <a:off x="0" y="7414229"/>
              <a:ext cx="2320925" cy="2200275"/>
            </a:xfrm>
            <a:custGeom>
              <a:avLst/>
              <a:gdLst/>
              <a:ahLst/>
              <a:cxnLst/>
              <a:rect l="l" t="t" r="r" b="b"/>
              <a:pathLst>
                <a:path w="2320925" h="2200275">
                  <a:moveTo>
                    <a:pt x="1220523" y="2200097"/>
                  </a:moveTo>
                  <a:lnTo>
                    <a:pt x="0" y="2200097"/>
                  </a:lnTo>
                </a:path>
                <a:path w="2320925" h="2200275">
                  <a:moveTo>
                    <a:pt x="0" y="0"/>
                  </a:moveTo>
                  <a:lnTo>
                    <a:pt x="1220523" y="0"/>
                  </a:lnTo>
                  <a:lnTo>
                    <a:pt x="1268170" y="1018"/>
                  </a:lnTo>
                  <a:lnTo>
                    <a:pt x="1315305" y="4045"/>
                  </a:lnTo>
                  <a:lnTo>
                    <a:pt x="1361886" y="9040"/>
                  </a:lnTo>
                  <a:lnTo>
                    <a:pt x="1407873" y="15960"/>
                  </a:lnTo>
                  <a:lnTo>
                    <a:pt x="1453224" y="24765"/>
                  </a:lnTo>
                  <a:lnTo>
                    <a:pt x="1497896" y="35412"/>
                  </a:lnTo>
                  <a:lnTo>
                    <a:pt x="1541849" y="47861"/>
                  </a:lnTo>
                  <a:lnTo>
                    <a:pt x="1585041" y="62068"/>
                  </a:lnTo>
                  <a:lnTo>
                    <a:pt x="1627430" y="77994"/>
                  </a:lnTo>
                  <a:lnTo>
                    <a:pt x="1668975" y="95595"/>
                  </a:lnTo>
                  <a:lnTo>
                    <a:pt x="1709633" y="114831"/>
                  </a:lnTo>
                  <a:lnTo>
                    <a:pt x="1749365" y="135660"/>
                  </a:lnTo>
                  <a:lnTo>
                    <a:pt x="1788127" y="158041"/>
                  </a:lnTo>
                  <a:lnTo>
                    <a:pt x="1825878" y="181931"/>
                  </a:lnTo>
                  <a:lnTo>
                    <a:pt x="1862577" y="207289"/>
                  </a:lnTo>
                  <a:lnTo>
                    <a:pt x="1898182" y="234074"/>
                  </a:lnTo>
                  <a:lnTo>
                    <a:pt x="1932652" y="262244"/>
                  </a:lnTo>
                  <a:lnTo>
                    <a:pt x="1965944" y="291757"/>
                  </a:lnTo>
                  <a:lnTo>
                    <a:pt x="1998018" y="322572"/>
                  </a:lnTo>
                  <a:lnTo>
                    <a:pt x="2028832" y="354646"/>
                  </a:lnTo>
                  <a:lnTo>
                    <a:pt x="2058344" y="387940"/>
                  </a:lnTo>
                  <a:lnTo>
                    <a:pt x="2086513" y="422410"/>
                  </a:lnTo>
                  <a:lnTo>
                    <a:pt x="2113296" y="458016"/>
                  </a:lnTo>
                  <a:lnTo>
                    <a:pt x="2138653" y="494715"/>
                  </a:lnTo>
                  <a:lnTo>
                    <a:pt x="2162542" y="532467"/>
                  </a:lnTo>
                  <a:lnTo>
                    <a:pt x="2184921" y="571229"/>
                  </a:lnTo>
                  <a:lnTo>
                    <a:pt x="2205749" y="610960"/>
                  </a:lnTo>
                  <a:lnTo>
                    <a:pt x="2224984" y="651618"/>
                  </a:lnTo>
                  <a:lnTo>
                    <a:pt x="2242584" y="693162"/>
                  </a:lnTo>
                  <a:lnTo>
                    <a:pt x="2258508" y="735550"/>
                  </a:lnTo>
                  <a:lnTo>
                    <a:pt x="2272714" y="778740"/>
                  </a:lnTo>
                  <a:lnTo>
                    <a:pt x="2285162" y="822692"/>
                  </a:lnTo>
                  <a:lnTo>
                    <a:pt x="2295808" y="867362"/>
                  </a:lnTo>
                  <a:lnTo>
                    <a:pt x="2304612" y="912710"/>
                  </a:lnTo>
                  <a:lnTo>
                    <a:pt x="2311532" y="958695"/>
                  </a:lnTo>
                  <a:lnTo>
                    <a:pt x="2316526" y="1005274"/>
                  </a:lnTo>
                  <a:lnTo>
                    <a:pt x="2319553" y="1052405"/>
                  </a:lnTo>
                  <a:lnTo>
                    <a:pt x="2320571" y="1100048"/>
                  </a:lnTo>
                  <a:lnTo>
                    <a:pt x="2319553" y="1147691"/>
                  </a:lnTo>
                  <a:lnTo>
                    <a:pt x="2316526" y="1194823"/>
                  </a:lnTo>
                  <a:lnTo>
                    <a:pt x="2311531" y="1241401"/>
                  </a:lnTo>
                  <a:lnTo>
                    <a:pt x="2304610" y="1287386"/>
                  </a:lnTo>
                  <a:lnTo>
                    <a:pt x="2295806" y="1332734"/>
                  </a:lnTo>
                  <a:lnTo>
                    <a:pt x="2285159" y="1377405"/>
                  </a:lnTo>
                  <a:lnTo>
                    <a:pt x="2272710" y="1421356"/>
                  </a:lnTo>
                  <a:lnTo>
                    <a:pt x="2258503" y="1464546"/>
                  </a:lnTo>
                  <a:lnTo>
                    <a:pt x="2242577" y="1506934"/>
                  </a:lnTo>
                  <a:lnTo>
                    <a:pt x="2224976" y="1548478"/>
                  </a:lnTo>
                  <a:lnTo>
                    <a:pt x="2205740" y="1589136"/>
                  </a:lnTo>
                  <a:lnTo>
                    <a:pt x="2184911" y="1628867"/>
                  </a:lnTo>
                  <a:lnTo>
                    <a:pt x="2162530" y="1667629"/>
                  </a:lnTo>
                  <a:lnTo>
                    <a:pt x="2138640" y="1705381"/>
                  </a:lnTo>
                  <a:lnTo>
                    <a:pt x="2113282" y="1742080"/>
                  </a:lnTo>
                  <a:lnTo>
                    <a:pt x="2086497" y="1777686"/>
                  </a:lnTo>
                  <a:lnTo>
                    <a:pt x="2058327" y="1812156"/>
                  </a:lnTo>
                  <a:lnTo>
                    <a:pt x="2028814" y="1845450"/>
                  </a:lnTo>
                  <a:lnTo>
                    <a:pt x="1997999" y="1877525"/>
                  </a:lnTo>
                  <a:lnTo>
                    <a:pt x="1965924" y="1908339"/>
                  </a:lnTo>
                  <a:lnTo>
                    <a:pt x="1932631" y="1937853"/>
                  </a:lnTo>
                  <a:lnTo>
                    <a:pt x="1898161" y="1966022"/>
                  </a:lnTo>
                  <a:lnTo>
                    <a:pt x="1862555" y="1992807"/>
                  </a:lnTo>
                  <a:lnTo>
                    <a:pt x="1825856" y="2018165"/>
                  </a:lnTo>
                  <a:lnTo>
                    <a:pt x="1788104" y="2042055"/>
                  </a:lnTo>
                  <a:lnTo>
                    <a:pt x="1749342" y="2064436"/>
                  </a:lnTo>
                  <a:lnTo>
                    <a:pt x="1709611" y="2085265"/>
                  </a:lnTo>
                  <a:lnTo>
                    <a:pt x="1668953" y="2104501"/>
                  </a:lnTo>
                  <a:lnTo>
                    <a:pt x="1627409" y="2122103"/>
                  </a:lnTo>
                  <a:lnTo>
                    <a:pt x="1585021" y="2138028"/>
                  </a:lnTo>
                  <a:lnTo>
                    <a:pt x="1541831" y="2152236"/>
                  </a:lnTo>
                  <a:lnTo>
                    <a:pt x="1497879" y="2164684"/>
                  </a:lnTo>
                  <a:lnTo>
                    <a:pt x="1453209" y="2175331"/>
                  </a:lnTo>
                  <a:lnTo>
                    <a:pt x="1407861" y="2184136"/>
                  </a:lnTo>
                  <a:lnTo>
                    <a:pt x="1361876" y="2191056"/>
                  </a:lnTo>
                  <a:lnTo>
                    <a:pt x="1315297" y="2196051"/>
                  </a:lnTo>
                  <a:lnTo>
                    <a:pt x="1268166" y="2199078"/>
                  </a:lnTo>
                  <a:lnTo>
                    <a:pt x="1220523" y="2200097"/>
                  </a:lnTo>
                </a:path>
              </a:pathLst>
            </a:custGeom>
            <a:ln w="12700">
              <a:solidFill>
                <a:srgbClr val="A49AFF"/>
              </a:solidFill>
            </a:ln>
          </p:spPr>
          <p:txBody>
            <a:bodyPr wrap="square" lIns="0" tIns="0" rIns="0" bIns="0" rtlCol="0"/>
            <a:lstStyle/>
            <a:p>
              <a:endParaRPr sz="1590" spc="100"/>
            </a:p>
          </p:txBody>
        </p:sp>
        <p:sp>
          <p:nvSpPr>
            <p:cNvPr id="28" name="object 28"/>
            <p:cNvSpPr/>
            <p:nvPr/>
          </p:nvSpPr>
          <p:spPr>
            <a:xfrm>
              <a:off x="0" y="7657401"/>
              <a:ext cx="2077720" cy="1713864"/>
            </a:xfrm>
            <a:custGeom>
              <a:avLst/>
              <a:gdLst/>
              <a:ahLst/>
              <a:cxnLst/>
              <a:rect l="l" t="t" r="r" b="b"/>
              <a:pathLst>
                <a:path w="2077720" h="1713865">
                  <a:moveTo>
                    <a:pt x="1220523" y="1713801"/>
                  </a:moveTo>
                  <a:lnTo>
                    <a:pt x="0" y="1713801"/>
                  </a:lnTo>
                </a:path>
                <a:path w="2077720" h="1713865">
                  <a:moveTo>
                    <a:pt x="0" y="0"/>
                  </a:moveTo>
                  <a:lnTo>
                    <a:pt x="1220472" y="0"/>
                  </a:lnTo>
                  <a:lnTo>
                    <a:pt x="1269030" y="1358"/>
                  </a:lnTo>
                  <a:lnTo>
                    <a:pt x="1316887" y="5387"/>
                  </a:lnTo>
                  <a:lnTo>
                    <a:pt x="1363970" y="12011"/>
                  </a:lnTo>
                  <a:lnTo>
                    <a:pt x="1410204" y="21160"/>
                  </a:lnTo>
                  <a:lnTo>
                    <a:pt x="1455519" y="32759"/>
                  </a:lnTo>
                  <a:lnTo>
                    <a:pt x="1499840" y="46736"/>
                  </a:lnTo>
                  <a:lnTo>
                    <a:pt x="1543096" y="63017"/>
                  </a:lnTo>
                  <a:lnTo>
                    <a:pt x="1585212" y="81531"/>
                  </a:lnTo>
                  <a:lnTo>
                    <a:pt x="1626117" y="102204"/>
                  </a:lnTo>
                  <a:lnTo>
                    <a:pt x="1665736" y="124964"/>
                  </a:lnTo>
                  <a:lnTo>
                    <a:pt x="1703998" y="149737"/>
                  </a:lnTo>
                  <a:lnTo>
                    <a:pt x="1740830" y="176450"/>
                  </a:lnTo>
                  <a:lnTo>
                    <a:pt x="1776158" y="205031"/>
                  </a:lnTo>
                  <a:lnTo>
                    <a:pt x="1809910" y="235407"/>
                  </a:lnTo>
                  <a:lnTo>
                    <a:pt x="1842012" y="267505"/>
                  </a:lnTo>
                  <a:lnTo>
                    <a:pt x="1872392" y="301252"/>
                  </a:lnTo>
                  <a:lnTo>
                    <a:pt x="1900978" y="336575"/>
                  </a:lnTo>
                  <a:lnTo>
                    <a:pt x="1927695" y="373401"/>
                  </a:lnTo>
                  <a:lnTo>
                    <a:pt x="1952472" y="411658"/>
                  </a:lnTo>
                  <a:lnTo>
                    <a:pt x="1975234" y="451273"/>
                  </a:lnTo>
                  <a:lnTo>
                    <a:pt x="1995911" y="492172"/>
                  </a:lnTo>
                  <a:lnTo>
                    <a:pt x="2014427" y="534283"/>
                  </a:lnTo>
                  <a:lnTo>
                    <a:pt x="2030712" y="577533"/>
                  </a:lnTo>
                  <a:lnTo>
                    <a:pt x="2044691" y="621848"/>
                  </a:lnTo>
                  <a:lnTo>
                    <a:pt x="2056292" y="667158"/>
                  </a:lnTo>
                  <a:lnTo>
                    <a:pt x="2065441" y="713387"/>
                  </a:lnTo>
                  <a:lnTo>
                    <a:pt x="2072067" y="760464"/>
                  </a:lnTo>
                  <a:lnTo>
                    <a:pt x="2076096" y="808315"/>
                  </a:lnTo>
                  <a:lnTo>
                    <a:pt x="2077455" y="856869"/>
                  </a:lnTo>
                  <a:lnTo>
                    <a:pt x="2076096" y="905427"/>
                  </a:lnTo>
                  <a:lnTo>
                    <a:pt x="2072067" y="953283"/>
                  </a:lnTo>
                  <a:lnTo>
                    <a:pt x="2065441" y="1000365"/>
                  </a:lnTo>
                  <a:lnTo>
                    <a:pt x="2056292" y="1046598"/>
                  </a:lnTo>
                  <a:lnTo>
                    <a:pt x="2044691" y="1091912"/>
                  </a:lnTo>
                  <a:lnTo>
                    <a:pt x="2030712" y="1136231"/>
                  </a:lnTo>
                  <a:lnTo>
                    <a:pt x="2014428" y="1179485"/>
                  </a:lnTo>
                  <a:lnTo>
                    <a:pt x="1995912" y="1221599"/>
                  </a:lnTo>
                  <a:lnTo>
                    <a:pt x="1975236" y="1262501"/>
                  </a:lnTo>
                  <a:lnTo>
                    <a:pt x="1952474" y="1302119"/>
                  </a:lnTo>
                  <a:lnTo>
                    <a:pt x="1927698" y="1340378"/>
                  </a:lnTo>
                  <a:lnTo>
                    <a:pt x="1900981" y="1377207"/>
                  </a:lnTo>
                  <a:lnTo>
                    <a:pt x="1872397" y="1412533"/>
                  </a:lnTo>
                  <a:lnTo>
                    <a:pt x="1842018" y="1446282"/>
                  </a:lnTo>
                  <a:lnTo>
                    <a:pt x="1809917" y="1478382"/>
                  </a:lnTo>
                  <a:lnTo>
                    <a:pt x="1776166" y="1508760"/>
                  </a:lnTo>
                  <a:lnTo>
                    <a:pt x="1740840" y="1537342"/>
                  </a:lnTo>
                  <a:lnTo>
                    <a:pt x="1704011" y="1564057"/>
                  </a:lnTo>
                  <a:lnTo>
                    <a:pt x="1665751" y="1588831"/>
                  </a:lnTo>
                  <a:lnTo>
                    <a:pt x="1626133" y="1611592"/>
                  </a:lnTo>
                  <a:lnTo>
                    <a:pt x="1585231" y="1632266"/>
                  </a:lnTo>
                  <a:lnTo>
                    <a:pt x="1543118" y="1650781"/>
                  </a:lnTo>
                  <a:lnTo>
                    <a:pt x="1499866" y="1667063"/>
                  </a:lnTo>
                  <a:lnTo>
                    <a:pt x="1455548" y="1681040"/>
                  </a:lnTo>
                  <a:lnTo>
                    <a:pt x="1410237" y="1692640"/>
                  </a:lnTo>
                  <a:lnTo>
                    <a:pt x="1364006" y="1701789"/>
                  </a:lnTo>
                  <a:lnTo>
                    <a:pt x="1316928" y="1708414"/>
                  </a:lnTo>
                  <a:lnTo>
                    <a:pt x="1269076" y="1712442"/>
                  </a:lnTo>
                  <a:lnTo>
                    <a:pt x="1220523" y="1713801"/>
                  </a:lnTo>
                </a:path>
              </a:pathLst>
            </a:custGeom>
            <a:ln w="12700">
              <a:solidFill>
                <a:srgbClr val="A49AFF"/>
              </a:solidFill>
            </a:ln>
          </p:spPr>
          <p:txBody>
            <a:bodyPr wrap="square" lIns="0" tIns="0" rIns="0" bIns="0" rtlCol="0"/>
            <a:lstStyle/>
            <a:p>
              <a:endParaRPr sz="1590" spc="100"/>
            </a:p>
          </p:txBody>
        </p:sp>
        <p:sp>
          <p:nvSpPr>
            <p:cNvPr id="29" name="object 29"/>
            <p:cNvSpPr/>
            <p:nvPr/>
          </p:nvSpPr>
          <p:spPr>
            <a:xfrm>
              <a:off x="0" y="7900467"/>
              <a:ext cx="1834514" cy="1228090"/>
            </a:xfrm>
            <a:custGeom>
              <a:avLst/>
              <a:gdLst/>
              <a:ahLst/>
              <a:cxnLst/>
              <a:rect l="l" t="t" r="r" b="b"/>
              <a:pathLst>
                <a:path w="1834514" h="1228090">
                  <a:moveTo>
                    <a:pt x="1220523" y="1227620"/>
                  </a:moveTo>
                  <a:lnTo>
                    <a:pt x="0" y="1227655"/>
                  </a:lnTo>
                </a:path>
                <a:path w="1834514" h="1228090">
                  <a:moveTo>
                    <a:pt x="0" y="0"/>
                  </a:moveTo>
                  <a:lnTo>
                    <a:pt x="1220523" y="0"/>
                  </a:lnTo>
                  <a:lnTo>
                    <a:pt x="1268423" y="1850"/>
                  </a:lnTo>
                  <a:lnTo>
                    <a:pt x="1315327" y="7310"/>
                  </a:lnTo>
                  <a:lnTo>
                    <a:pt x="1361097" y="16241"/>
                  </a:lnTo>
                  <a:lnTo>
                    <a:pt x="1405596" y="28506"/>
                  </a:lnTo>
                  <a:lnTo>
                    <a:pt x="1448686" y="43968"/>
                  </a:lnTo>
                  <a:lnTo>
                    <a:pt x="1490230" y="62488"/>
                  </a:lnTo>
                  <a:lnTo>
                    <a:pt x="1530091" y="83930"/>
                  </a:lnTo>
                  <a:lnTo>
                    <a:pt x="1568129" y="108156"/>
                  </a:lnTo>
                  <a:lnTo>
                    <a:pt x="1604210" y="135027"/>
                  </a:lnTo>
                  <a:lnTo>
                    <a:pt x="1638194" y="164407"/>
                  </a:lnTo>
                  <a:lnTo>
                    <a:pt x="1669944" y="196158"/>
                  </a:lnTo>
                  <a:lnTo>
                    <a:pt x="1699323" y="230143"/>
                  </a:lnTo>
                  <a:lnTo>
                    <a:pt x="1726193" y="266223"/>
                  </a:lnTo>
                  <a:lnTo>
                    <a:pt x="1750417" y="304261"/>
                  </a:lnTo>
                  <a:lnTo>
                    <a:pt x="1771857" y="344120"/>
                  </a:lnTo>
                  <a:lnTo>
                    <a:pt x="1790376" y="385663"/>
                  </a:lnTo>
                  <a:lnTo>
                    <a:pt x="1805836" y="428750"/>
                  </a:lnTo>
                  <a:lnTo>
                    <a:pt x="1818100" y="473245"/>
                  </a:lnTo>
                  <a:lnTo>
                    <a:pt x="1827030" y="519011"/>
                  </a:lnTo>
                  <a:lnTo>
                    <a:pt x="1832489" y="565910"/>
                  </a:lnTo>
                  <a:lnTo>
                    <a:pt x="1834339" y="613803"/>
                  </a:lnTo>
                  <a:lnTo>
                    <a:pt x="1832489" y="661704"/>
                  </a:lnTo>
                  <a:lnTo>
                    <a:pt x="1827030" y="708609"/>
                  </a:lnTo>
                  <a:lnTo>
                    <a:pt x="1818100" y="754380"/>
                  </a:lnTo>
                  <a:lnTo>
                    <a:pt x="1805836" y="798881"/>
                  </a:lnTo>
                  <a:lnTo>
                    <a:pt x="1790376" y="841973"/>
                  </a:lnTo>
                  <a:lnTo>
                    <a:pt x="1771857" y="883520"/>
                  </a:lnTo>
                  <a:lnTo>
                    <a:pt x="1750417" y="923382"/>
                  </a:lnTo>
                  <a:lnTo>
                    <a:pt x="1726193" y="961423"/>
                  </a:lnTo>
                  <a:lnTo>
                    <a:pt x="1699323" y="997506"/>
                  </a:lnTo>
                  <a:lnTo>
                    <a:pt x="1669944" y="1031492"/>
                  </a:lnTo>
                  <a:lnTo>
                    <a:pt x="1638194" y="1063244"/>
                  </a:lnTo>
                  <a:lnTo>
                    <a:pt x="1604210" y="1092624"/>
                  </a:lnTo>
                  <a:lnTo>
                    <a:pt x="1568129" y="1119495"/>
                  </a:lnTo>
                  <a:lnTo>
                    <a:pt x="1530091" y="1143720"/>
                  </a:lnTo>
                  <a:lnTo>
                    <a:pt x="1490230" y="1165159"/>
                  </a:lnTo>
                  <a:lnTo>
                    <a:pt x="1448686" y="1183677"/>
                  </a:lnTo>
                  <a:lnTo>
                    <a:pt x="1405596" y="1199135"/>
                  </a:lnTo>
                  <a:lnTo>
                    <a:pt x="1361097" y="1211396"/>
                  </a:lnTo>
                  <a:lnTo>
                    <a:pt x="1315327" y="1220322"/>
                  </a:lnTo>
                  <a:lnTo>
                    <a:pt x="1268423" y="1225776"/>
                  </a:lnTo>
                  <a:lnTo>
                    <a:pt x="1220523" y="1227620"/>
                  </a:lnTo>
                </a:path>
              </a:pathLst>
            </a:custGeom>
            <a:ln w="12700">
              <a:solidFill>
                <a:srgbClr val="A49AFF"/>
              </a:solidFill>
            </a:ln>
          </p:spPr>
          <p:txBody>
            <a:bodyPr wrap="square" lIns="0" tIns="0" rIns="0" bIns="0" rtlCol="0"/>
            <a:lstStyle/>
            <a:p>
              <a:endParaRPr sz="1590" spc="100"/>
            </a:p>
          </p:txBody>
        </p:sp>
        <p:sp>
          <p:nvSpPr>
            <p:cNvPr id="30" name="object 30"/>
            <p:cNvSpPr/>
            <p:nvPr/>
          </p:nvSpPr>
          <p:spPr>
            <a:xfrm>
              <a:off x="0" y="8143593"/>
              <a:ext cx="1591310" cy="741680"/>
            </a:xfrm>
            <a:custGeom>
              <a:avLst/>
              <a:gdLst/>
              <a:ahLst/>
              <a:cxnLst/>
              <a:rect l="l" t="t" r="r" b="b"/>
              <a:pathLst>
                <a:path w="1591310" h="741679">
                  <a:moveTo>
                    <a:pt x="1220523" y="741425"/>
                  </a:moveTo>
                  <a:lnTo>
                    <a:pt x="0" y="741425"/>
                  </a:lnTo>
                </a:path>
                <a:path w="1591310" h="741679">
                  <a:moveTo>
                    <a:pt x="0" y="0"/>
                  </a:moveTo>
                  <a:lnTo>
                    <a:pt x="1220472" y="0"/>
                  </a:lnTo>
                  <a:lnTo>
                    <a:pt x="1266924" y="2893"/>
                  </a:lnTo>
                  <a:lnTo>
                    <a:pt x="1311671" y="11341"/>
                  </a:lnTo>
                  <a:lnTo>
                    <a:pt x="1354363" y="24992"/>
                  </a:lnTo>
                  <a:lnTo>
                    <a:pt x="1394650" y="43497"/>
                  </a:lnTo>
                  <a:lnTo>
                    <a:pt x="1432181" y="66505"/>
                  </a:lnTo>
                  <a:lnTo>
                    <a:pt x="1466608" y="93667"/>
                  </a:lnTo>
                  <a:lnTo>
                    <a:pt x="1497580" y="124632"/>
                  </a:lnTo>
                  <a:lnTo>
                    <a:pt x="1524747" y="159050"/>
                  </a:lnTo>
                  <a:lnTo>
                    <a:pt x="1547759" y="196572"/>
                  </a:lnTo>
                  <a:lnTo>
                    <a:pt x="1566266" y="236846"/>
                  </a:lnTo>
                  <a:lnTo>
                    <a:pt x="1579919" y="279524"/>
                  </a:lnTo>
                  <a:lnTo>
                    <a:pt x="1588367" y="324254"/>
                  </a:lnTo>
                  <a:lnTo>
                    <a:pt x="1591261" y="370687"/>
                  </a:lnTo>
                  <a:lnTo>
                    <a:pt x="1588367" y="417129"/>
                  </a:lnTo>
                  <a:lnTo>
                    <a:pt x="1579919" y="461866"/>
                  </a:lnTo>
                  <a:lnTo>
                    <a:pt x="1566267" y="504551"/>
                  </a:lnTo>
                  <a:lnTo>
                    <a:pt x="1547760" y="544831"/>
                  </a:lnTo>
                  <a:lnTo>
                    <a:pt x="1524750" y="582358"/>
                  </a:lnTo>
                  <a:lnTo>
                    <a:pt x="1497585" y="616780"/>
                  </a:lnTo>
                  <a:lnTo>
                    <a:pt x="1466616" y="647749"/>
                  </a:lnTo>
                  <a:lnTo>
                    <a:pt x="1432193" y="674914"/>
                  </a:lnTo>
                  <a:lnTo>
                    <a:pt x="1394667" y="697925"/>
                  </a:lnTo>
                  <a:lnTo>
                    <a:pt x="1354386" y="716431"/>
                  </a:lnTo>
                  <a:lnTo>
                    <a:pt x="1311702" y="730084"/>
                  </a:lnTo>
                  <a:lnTo>
                    <a:pt x="1266964" y="738532"/>
                  </a:lnTo>
                  <a:lnTo>
                    <a:pt x="1220523" y="741425"/>
                  </a:lnTo>
                </a:path>
              </a:pathLst>
            </a:custGeom>
            <a:ln w="12700">
              <a:solidFill>
                <a:srgbClr val="A49AFF"/>
              </a:solidFill>
            </a:ln>
          </p:spPr>
          <p:txBody>
            <a:bodyPr wrap="square" lIns="0" tIns="0" rIns="0" bIns="0" rtlCol="0"/>
            <a:lstStyle/>
            <a:p>
              <a:endParaRPr sz="1590" spc="100"/>
            </a:p>
          </p:txBody>
        </p:sp>
        <p:sp>
          <p:nvSpPr>
            <p:cNvPr id="31" name="object 31"/>
            <p:cNvSpPr/>
            <p:nvPr/>
          </p:nvSpPr>
          <p:spPr>
            <a:xfrm>
              <a:off x="0" y="8386668"/>
              <a:ext cx="1348740" cy="255270"/>
            </a:xfrm>
            <a:custGeom>
              <a:avLst/>
              <a:gdLst/>
              <a:ahLst/>
              <a:cxnLst/>
              <a:rect l="l" t="t" r="r" b="b"/>
              <a:pathLst>
                <a:path w="1348740" h="255270">
                  <a:moveTo>
                    <a:pt x="1348144" y="127606"/>
                  </a:moveTo>
                  <a:lnTo>
                    <a:pt x="1338111" y="177289"/>
                  </a:lnTo>
                  <a:lnTo>
                    <a:pt x="1310755" y="217854"/>
                  </a:lnTo>
                  <a:lnTo>
                    <a:pt x="1270188" y="245202"/>
                  </a:lnTo>
                  <a:lnTo>
                    <a:pt x="1220522" y="255229"/>
                  </a:lnTo>
                  <a:lnTo>
                    <a:pt x="0" y="255229"/>
                  </a:lnTo>
                </a:path>
                <a:path w="1348740" h="255270">
                  <a:moveTo>
                    <a:pt x="0" y="0"/>
                  </a:moveTo>
                  <a:lnTo>
                    <a:pt x="1220522" y="35"/>
                  </a:lnTo>
                  <a:lnTo>
                    <a:pt x="1270188" y="10040"/>
                  </a:lnTo>
                  <a:lnTo>
                    <a:pt x="1310755" y="37384"/>
                  </a:lnTo>
                  <a:lnTo>
                    <a:pt x="1338111" y="77946"/>
                  </a:lnTo>
                  <a:lnTo>
                    <a:pt x="1348144" y="127606"/>
                  </a:lnTo>
                </a:path>
              </a:pathLst>
            </a:custGeom>
            <a:ln w="12700">
              <a:solidFill>
                <a:srgbClr val="A49AFF"/>
              </a:solidFill>
            </a:ln>
          </p:spPr>
          <p:txBody>
            <a:bodyPr wrap="square" lIns="0" tIns="0" rIns="0" bIns="0" rtlCol="0"/>
            <a:lstStyle/>
            <a:p>
              <a:endParaRPr sz="1590" spc="100"/>
            </a:p>
          </p:txBody>
        </p:sp>
      </p:grpSp>
      <p:sp>
        <p:nvSpPr>
          <p:cNvPr id="53" name="文本框 52"/>
          <p:cNvSpPr txBox="1"/>
          <p:nvPr/>
        </p:nvSpPr>
        <p:spPr>
          <a:xfrm>
            <a:off x="621030" y="4657090"/>
            <a:ext cx="5060950" cy="1168400"/>
          </a:xfrm>
          <a:prstGeom prst="rect">
            <a:avLst/>
          </a:prstGeom>
          <a:noFill/>
        </p:spPr>
        <p:txBody>
          <a:bodyPr wrap="square">
            <a:spAutoFit/>
          </a:bodyPr>
          <a:lstStyle/>
          <a:p>
            <a:pPr indent="0">
              <a:lnSpc>
                <a:spcPct val="125000"/>
              </a:lnSpc>
              <a:buFont typeface="+mj-lt"/>
              <a:buNone/>
            </a:pPr>
            <a:r>
              <a:rPr kumimoji="1" sz="2000" b="1" spc="100" dirty="0">
                <a:solidFill>
                  <a:schemeClr val="tx1">
                    <a:lumMod val="75000"/>
                    <a:lumOff val="25000"/>
                  </a:schemeClr>
                </a:solidFill>
                <a:latin typeface="Times New Roman" panose="02020603050405020304" charset="0"/>
                <a:ea typeface="Times New Roman" panose="02020603050405020304" charset="0"/>
                <a:sym typeface="+mn-ea"/>
              </a:rPr>
              <a:t>General Trend / Store Composition / Category Analysis</a:t>
            </a:r>
            <a:endParaRPr kumimoji="1" sz="2000" b="1" spc="100" dirty="0">
              <a:solidFill>
                <a:schemeClr val="tx1">
                  <a:lumMod val="75000"/>
                  <a:lumOff val="25000"/>
                </a:schemeClr>
              </a:solidFill>
              <a:latin typeface="Times New Roman" panose="02020603050405020304" charset="0"/>
              <a:ea typeface="Times New Roman" panose="02020603050405020304" charset="0"/>
              <a:sym typeface="+mn-ea"/>
            </a:endParaRPr>
          </a:p>
          <a:p>
            <a:endParaRPr kumimoji="1" lang="zh-CN" altLang="en-US" sz="2000" spc="100" dirty="0">
              <a:solidFill>
                <a:schemeClr val="tx1">
                  <a:lumMod val="85000"/>
                  <a:lumOff val="15000"/>
                </a:schemeClr>
              </a:solidFill>
              <a:latin typeface="Times New Roman" panose="02020603050405020304" charset="0"/>
              <a:ea typeface="Times New Roman" panose="02020603050405020304" charset="0"/>
            </a:endParaRPr>
          </a:p>
        </p:txBody>
      </p:sp>
      <p:sp>
        <p:nvSpPr>
          <p:cNvPr id="61" name="文本框 60"/>
          <p:cNvSpPr txBox="1"/>
          <p:nvPr/>
        </p:nvSpPr>
        <p:spPr>
          <a:xfrm>
            <a:off x="3500755" y="8293214"/>
            <a:ext cx="2808287" cy="337185"/>
          </a:xfrm>
          <a:prstGeom prst="rect">
            <a:avLst/>
          </a:prstGeom>
          <a:noFill/>
        </p:spPr>
        <p:txBody>
          <a:bodyPr wrap="square">
            <a:spAutoFit/>
          </a:bodyPr>
          <a:lstStyle/>
          <a:p>
            <a:pPr algn="r"/>
            <a:r>
              <a:rPr kumimoji="1" lang="en-GB" altLang="zh-CN" sz="1600" b="1" spc="100" dirty="0">
                <a:solidFill>
                  <a:srgbClr val="6559ED"/>
                </a:solidFill>
                <a:latin typeface="Arial" panose="020B0604020202020204" pitchFamily="34" charset="0"/>
                <a:ea typeface="Times New Roman" panose="02020603050405020304" charset="0"/>
                <a:cs typeface="Arial" panose="020B0604020202020204" pitchFamily="34" charset="0"/>
              </a:rPr>
              <a:t>CHAPTER </a:t>
            </a:r>
            <a:r>
              <a:rPr kumimoji="1" lang="en-US" altLang="en-GB" sz="1600" b="1" spc="100" dirty="0">
                <a:solidFill>
                  <a:srgbClr val="6559ED"/>
                </a:solidFill>
                <a:latin typeface="Arial" panose="020B0604020202020204" pitchFamily="34" charset="0"/>
                <a:ea typeface="Times New Roman" panose="02020603050405020304" charset="0"/>
                <a:cs typeface="Arial" panose="020B0604020202020204" pitchFamily="34" charset="0"/>
              </a:rPr>
              <a:t>TWO</a:t>
            </a:r>
            <a:endParaRPr kumimoji="1" lang="en-US" altLang="en-GB" sz="1600" b="1" spc="100" dirty="0">
              <a:solidFill>
                <a:srgbClr val="6559ED"/>
              </a:solidFill>
              <a:latin typeface="Arial" panose="020B0604020202020204" pitchFamily="34" charset="0"/>
              <a:ea typeface="Times New Roman" panose="02020603050405020304" charset="0"/>
              <a:cs typeface="Arial" panose="020B0604020202020204" pitchFamily="34" charset="0"/>
            </a:endParaRPr>
          </a:p>
        </p:txBody>
      </p:sp>
      <p:sp>
        <p:nvSpPr>
          <p:cNvPr id="57" name="文本框 56"/>
          <p:cNvSpPr txBox="1"/>
          <p:nvPr/>
        </p:nvSpPr>
        <p:spPr>
          <a:xfrm>
            <a:off x="621030" y="3787140"/>
            <a:ext cx="5796915" cy="583565"/>
          </a:xfrm>
          <a:prstGeom prst="rect">
            <a:avLst/>
          </a:prstGeom>
          <a:noFill/>
        </p:spPr>
        <p:txBody>
          <a:bodyPr wrap="square">
            <a:spAutoFit/>
          </a:bodyPr>
          <a:lstStyle/>
          <a:p>
            <a:r>
              <a:rPr kumimoji="1" lang="zh-CN" altLang="en-US" sz="3200" b="1" spc="100" dirty="0">
                <a:solidFill>
                  <a:srgbClr val="6559ED"/>
                </a:solidFill>
                <a:latin typeface="Times New Roman" panose="02020603050405020304" charset="0"/>
                <a:ea typeface="Times New Roman" panose="02020603050405020304" charset="0"/>
              </a:rPr>
              <a:t>Insights into Overall Growth</a:t>
            </a:r>
            <a:endParaRPr kumimoji="1" lang="zh-CN" altLang="en-US" sz="3200" b="1" spc="100" dirty="0">
              <a:solidFill>
                <a:srgbClr val="6559ED"/>
              </a:solidFill>
              <a:latin typeface="Times New Roman" panose="02020603050405020304" charset="0"/>
              <a:ea typeface="Times New Roman" panose="02020603050405020304" charset="0"/>
            </a:endParaRPr>
          </a:p>
        </p:txBody>
      </p:sp>
      <p:pic>
        <p:nvPicPr>
          <p:cNvPr id="63" name="图形 6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774962" y="0"/>
            <a:ext cx="3083037" cy="331038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3"/>
            </p:custDataLst>
          </p:nvPr>
        </p:nvSpPr>
        <p:spPr>
          <a:xfrm>
            <a:off x="612775" y="297180"/>
            <a:ext cx="5624830" cy="1751965"/>
          </a:xfrm>
          <a:prstGeom prst="rect">
            <a:avLst/>
          </a:prstGeom>
          <a:noFill/>
        </p:spPr>
        <p:txBody>
          <a:bodyPr wrap="square">
            <a:noAutofit/>
          </a:bodyPr>
          <a:lstStyle/>
          <a:p>
            <a:pPr algn="just">
              <a:lnSpc>
                <a:spcPct val="105000"/>
              </a:lnSpc>
            </a:pPr>
            <a:r>
              <a:rPr kumimoji="1" sz="1600" b="1" spc="100" dirty="0">
                <a:solidFill>
                  <a:srgbClr val="6559ED"/>
                </a:solidFill>
                <a:latin typeface="Times New Roman" panose="02020603050405020304" charset="0"/>
                <a:ea typeface="Times New Roman" panose="02020603050405020304" charset="0"/>
              </a:rPr>
              <a:t>The US site </a:t>
            </a:r>
            <a:r>
              <a:rPr kumimoji="1" sz="1600" b="1" spc="100" dirty="0">
                <a:solidFill>
                  <a:schemeClr val="tx1"/>
                </a:solidFill>
                <a:latin typeface="Times New Roman" panose="02020603050405020304" charset="0"/>
                <a:ea typeface="Times New Roman" panose="02020603050405020304" charset="0"/>
              </a:rPr>
              <a:t>has come from behind，monthly GMV multiply exceeds that of Indonesia and Thailand， becoming </a:t>
            </a:r>
            <a:r>
              <a:rPr kumimoji="1" sz="1600" b="1" spc="100" dirty="0">
                <a:solidFill>
                  <a:srgbClr val="6559ED"/>
                </a:solidFill>
                <a:latin typeface="Times New Roman" panose="02020603050405020304" charset="0"/>
                <a:ea typeface="Times New Roman" panose="02020603050405020304" charset="0"/>
              </a:rPr>
              <a:t>the largest market f</a:t>
            </a:r>
            <a:r>
              <a:rPr kumimoji="1" sz="1600" b="1" spc="100" dirty="0">
                <a:solidFill>
                  <a:schemeClr val="tx1"/>
                </a:solidFill>
                <a:latin typeface="Times New Roman" panose="02020603050405020304" charset="0"/>
                <a:ea typeface="Times New Roman" panose="02020603050405020304" charset="0"/>
              </a:rPr>
              <a:t>or TikTok Shop e-commerce.</a:t>
            </a:r>
            <a:endParaRPr kumimoji="1" sz="1600" b="1" spc="100" dirty="0">
              <a:solidFill>
                <a:schemeClr val="tx1"/>
              </a:solidFill>
              <a:latin typeface="Times New Roman" panose="02020603050405020304" charset="0"/>
              <a:ea typeface="Times New Roman" panose="02020603050405020304" charset="0"/>
            </a:endParaRPr>
          </a:p>
        </p:txBody>
      </p:sp>
      <p:sp>
        <p:nvSpPr>
          <p:cNvPr id="9" name="文本框 8"/>
          <p:cNvSpPr txBox="1"/>
          <p:nvPr>
            <p:custDataLst>
              <p:tags r:id="rId4"/>
            </p:custDataLst>
          </p:nvPr>
        </p:nvSpPr>
        <p:spPr>
          <a:xfrm>
            <a:off x="612467" y="1355525"/>
            <a:ext cx="5616566" cy="2707005"/>
          </a:xfrm>
          <a:prstGeom prst="rect">
            <a:avLst/>
          </a:prstGeom>
          <a:noFill/>
        </p:spPr>
        <p:txBody>
          <a:bodyPr wrap="square">
            <a:spAutoFit/>
          </a:bodyPr>
          <a:lstStyle/>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TikTok Shop US site (hereinafter referred to as "US site") has ushered in rapid growth since its official opening to the outside world in mid-September 2023. In 2023, it accounted for 9% of the total annual GMV of TikTok Shop. In less than half a year, the GMV volume approached the Malaysian and Vietnamese markets, and the monthly GMV exceeded that of the third-largest market in the same period - the Vietnamese site, showing the huge market potential and consumption power of the local market.</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It is worth noting that the US site is not the first small store affected by geopolitics. In September 2023, Indonesian officials announced that they would prohibit media from serving as a sales platform to protect local enterprises from the impact of e-commerce's predatory pricing. In October, TikTok Shop was officially removed from the shelves in Indonesia, and in December, the Indonesian site resumed online with the help of Tokopedia, which also had a huge impact on the sales of the Indonesian site. Before this event, Indonesia was the largest market for TikTok Shop.</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Comparing the monthly GMV growth trends of other major country sites horizontally, in October 2023, the US site was almost on par with the Thai site in the same period with a monthly GMV of $193 million, and during the "Black Friday and Cyber Monday" event in the following month, it far exceeded all sites with a GMV of $442 million, and still maintained the first position in January and February 2024.</a:t>
            </a:r>
            <a:endParaRPr lang="zh-CN" altLang="en-US" sz="800" spc="100" dirty="0">
              <a:solidFill>
                <a:schemeClr val="tx1">
                  <a:lumMod val="65000"/>
                  <a:lumOff val="35000"/>
                </a:schemeClr>
              </a:solidFill>
              <a:latin typeface="Times New Roman" panose="02020603050405020304" charset="0"/>
              <a:ea typeface="Times New Roman" panose="02020603050405020304" charset="0"/>
            </a:endParaRPr>
          </a:p>
        </p:txBody>
      </p:sp>
      <p:graphicFrame>
        <p:nvGraphicFramePr>
          <p:cNvPr id="11" name="二维折线图"/>
          <p:cNvGraphicFramePr/>
          <p:nvPr>
            <p:custDataLst>
              <p:tags r:id="rId5"/>
            </p:custDataLst>
          </p:nvPr>
        </p:nvGraphicFramePr>
        <p:xfrm>
          <a:off x="622300" y="3994150"/>
          <a:ext cx="5624195" cy="246634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3" name="图表 22"/>
          <p:cNvGraphicFramePr/>
          <p:nvPr/>
        </p:nvGraphicFramePr>
        <p:xfrm>
          <a:off x="1167130" y="6685915"/>
          <a:ext cx="4612005" cy="2576830"/>
        </p:xfrm>
        <a:graphic>
          <a:graphicData uri="http://schemas.openxmlformats.org/drawingml/2006/chart">
            <c:chart xmlns:c="http://schemas.openxmlformats.org/drawingml/2006/chart" xmlns:r="http://schemas.openxmlformats.org/officeDocument/2006/relationships" r:id="rId2"/>
          </a:graphicData>
        </a:graphic>
      </p:graphicFrame>
      <p:sp>
        <p:nvSpPr>
          <p:cNvPr id="24" name="文本框 23"/>
          <p:cNvSpPr txBox="1"/>
          <p:nvPr>
            <p:custDataLst>
              <p:tags r:id="rId6"/>
            </p:custDataLst>
          </p:nvPr>
        </p:nvSpPr>
        <p:spPr>
          <a:xfrm>
            <a:off x="612458" y="9135605"/>
            <a:ext cx="3430718" cy="198755"/>
          </a:xfrm>
          <a:prstGeom prst="rect">
            <a:avLst/>
          </a:prstGeom>
          <a:noFill/>
        </p:spPr>
        <p:txBody>
          <a:bodyPr wrap="square">
            <a:spAutoFit/>
          </a:bodyPr>
          <a:lstStyle/>
          <a:p>
            <a:r>
              <a:rPr lang="zh-CN" altLang="en-US"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rPr>
              <a:t>Data source: Yipit Data, Merchants Securities</a:t>
            </a:r>
            <a:endParaRPr lang="zh-CN" altLang="en-US"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endParaRPr>
          </a:p>
        </p:txBody>
      </p:sp>
      <p:sp>
        <p:nvSpPr>
          <p:cNvPr id="26" name="文本框 25"/>
          <p:cNvSpPr txBox="1"/>
          <p:nvPr>
            <p:custDataLst>
              <p:tags r:id="rId7"/>
            </p:custDataLst>
          </p:nvPr>
        </p:nvSpPr>
        <p:spPr>
          <a:xfrm>
            <a:off x="621983" y="6460350"/>
            <a:ext cx="3430718" cy="198755"/>
          </a:xfrm>
          <a:prstGeom prst="rect">
            <a:avLst/>
          </a:prstGeom>
          <a:noFill/>
        </p:spPr>
        <p:txBody>
          <a:bodyPr wrap="square">
            <a:spAutoFit/>
          </a:bodyPr>
          <a:lstStyle/>
          <a:p>
            <a:r>
              <a:rPr lang="zh-CN" altLang="en-US"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rPr>
              <a:t>Data source：</a:t>
            </a:r>
            <a:r>
              <a:rPr lang="en-US" altLang="zh-CN"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sym typeface="+mn-ea"/>
              </a:rPr>
              <a:t>EchoTik</a:t>
            </a:r>
            <a:endParaRPr lang="en-US" altLang="zh-CN"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sym typeface="+mn-ea"/>
            </a:endParaRPr>
          </a:p>
        </p:txBody>
      </p:sp>
    </p:spTree>
    <p:custDataLst>
      <p:tags r:id="rId8"/>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3"/>
            </p:custDataLst>
          </p:nvPr>
        </p:nvSpPr>
        <p:spPr>
          <a:xfrm>
            <a:off x="622103" y="280988"/>
            <a:ext cx="5624710" cy="706755"/>
          </a:xfrm>
          <a:prstGeom prst="rect">
            <a:avLst/>
          </a:prstGeom>
          <a:noFill/>
        </p:spPr>
        <p:txBody>
          <a:bodyPr wrap="square">
            <a:spAutoFit/>
          </a:bodyPr>
          <a:lstStyle/>
          <a:p>
            <a:pPr algn="just">
              <a:lnSpc>
                <a:spcPct val="125000"/>
              </a:lnSpc>
            </a:pPr>
            <a:r>
              <a:rPr kumimoji="1" sz="1600" b="1" spc="100" dirty="0">
                <a:latin typeface="Times New Roman" panose="02020603050405020304" charset="0"/>
                <a:ea typeface="Times New Roman" panose="02020603050405020304" charset="0"/>
              </a:rPr>
              <a:t>After "</a:t>
            </a:r>
            <a:r>
              <a:rPr kumimoji="1" sz="1600" b="1" spc="100" dirty="0">
                <a:solidFill>
                  <a:srgbClr val="6559ED"/>
                </a:solidFill>
                <a:latin typeface="Times New Roman" panose="02020603050405020304" charset="0"/>
                <a:ea typeface="Times New Roman" panose="02020603050405020304" charset="0"/>
              </a:rPr>
              <a:t>Black Friday and Cyber Monday</a:t>
            </a:r>
            <a:r>
              <a:rPr kumimoji="1" sz="1600" b="1" spc="100" dirty="0">
                <a:latin typeface="Times New Roman" panose="02020603050405020304" charset="0"/>
                <a:ea typeface="Times New Roman" panose="02020603050405020304" charset="0"/>
              </a:rPr>
              <a:t>", the growth of the US market has entered a</a:t>
            </a:r>
            <a:r>
              <a:rPr kumimoji="1" sz="1600" b="1" spc="100" dirty="0">
                <a:solidFill>
                  <a:srgbClr val="6559ED"/>
                </a:solidFill>
                <a:latin typeface="Times New Roman" panose="02020603050405020304" charset="0"/>
                <a:ea typeface="Times New Roman" panose="02020603050405020304" charset="0"/>
              </a:rPr>
              <a:t> stable period</a:t>
            </a:r>
            <a:endParaRPr kumimoji="1" sz="1600" b="1" spc="100" dirty="0">
              <a:solidFill>
                <a:srgbClr val="6559ED"/>
              </a:solidFill>
              <a:latin typeface="Times New Roman" panose="02020603050405020304" charset="0"/>
              <a:ea typeface="Times New Roman" panose="02020603050405020304" charset="0"/>
            </a:endParaRPr>
          </a:p>
        </p:txBody>
      </p:sp>
      <p:sp>
        <p:nvSpPr>
          <p:cNvPr id="9" name="文本框 8"/>
          <p:cNvSpPr txBox="1"/>
          <p:nvPr>
            <p:custDataLst>
              <p:tags r:id="rId4"/>
            </p:custDataLst>
          </p:nvPr>
        </p:nvSpPr>
        <p:spPr>
          <a:xfrm>
            <a:off x="630555" y="988060"/>
            <a:ext cx="5616575" cy="2270125"/>
          </a:xfrm>
          <a:prstGeom prst="rect">
            <a:avLst/>
          </a:prstGeom>
          <a:noFill/>
        </p:spPr>
        <p:txBody>
          <a:bodyPr wrap="square">
            <a:noAutofit/>
          </a:bodyPr>
          <a:lstStyle/>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As of March 24, the total GMV of the US site reached 2.602 billion dollars, an increase of 4,237% compared to July 23.</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Among them, from August 23 to November of the same year, it was in a period of rapid growth, with the average monthly GMV increasing by about 68% month-on-month in the past 4 months. The increase from October to November of the same year was the highest, reaching 128.88%. The monthly GMV of the US site increased from nearly 200 million dollars to more than 400 million dollars, and since then, the monthly GMV has remained stable at more than 400 million dollars. The rapid growth of the US site in the fourth quarter of 23 was mainly due to the huge traffic and product exposure brought by the "Black Friday and Cyber Monday" promotion activities, as well as the influx of a large number of small stores, enriching the product ecosystem of the US site. In December after the event and January of the following year, the monthly GMV declined month-on-month, with a decrease of between 3% and 6%. This is mainly due to the normal fluctuations in demand after the peak shopping and festival periods, when sales slow down.</a:t>
            </a:r>
            <a:endParaRPr sz="8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25000"/>
              </a:lnSpc>
            </a:pPr>
            <a:r>
              <a:rPr sz="800" spc="100" dirty="0">
                <a:solidFill>
                  <a:schemeClr val="tx1">
                    <a:lumMod val="65000"/>
                    <a:lumOff val="35000"/>
                  </a:schemeClr>
                </a:solidFill>
                <a:latin typeface="Times New Roman" panose="02020603050405020304" charset="0"/>
                <a:ea typeface="Times New Roman" panose="02020603050405020304" charset="0"/>
              </a:rPr>
              <a:t>By February and March 24, the monthly GMV began to grow steadily: a 4.01% increase in February month-on-month; a 10.55% increase in March month-on-month. The average monthly GMV in the first quarter of 2024 reached 426 million dollars. Although the TikTok ban bill was passed in the US in mid-March, judging from the GMV, the local consumers' recognition of TikTok Shop has not been affected by this.</a:t>
            </a:r>
            <a:endParaRPr sz="800" spc="100" dirty="0">
              <a:solidFill>
                <a:schemeClr val="tx1">
                  <a:lumMod val="65000"/>
                  <a:lumOff val="35000"/>
                </a:schemeClr>
              </a:solidFill>
              <a:latin typeface="Times New Roman" panose="02020603050405020304" charset="0"/>
              <a:ea typeface="Times New Roman" panose="02020603050405020304" charset="0"/>
            </a:endParaRPr>
          </a:p>
        </p:txBody>
      </p:sp>
      <p:graphicFrame>
        <p:nvGraphicFramePr>
          <p:cNvPr id="22" name="二维条形图"/>
          <p:cNvGraphicFramePr/>
          <p:nvPr>
            <p:custDataLst>
              <p:tags r:id="rId5"/>
            </p:custDataLst>
          </p:nvPr>
        </p:nvGraphicFramePr>
        <p:xfrm>
          <a:off x="4975225" y="6894830"/>
          <a:ext cx="2130425" cy="237617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3" name="图表 22"/>
          <p:cNvGraphicFramePr/>
          <p:nvPr>
            <p:custDataLst>
              <p:tags r:id="rId6"/>
            </p:custDataLst>
          </p:nvPr>
        </p:nvGraphicFramePr>
        <p:xfrm>
          <a:off x="622300" y="3773170"/>
          <a:ext cx="5615940" cy="26860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表格 23"/>
          <p:cNvGraphicFramePr/>
          <p:nvPr>
            <p:custDataLst>
              <p:tags r:id="rId7"/>
            </p:custDataLst>
          </p:nvPr>
        </p:nvGraphicFramePr>
        <p:xfrm>
          <a:off x="758825" y="6551295"/>
          <a:ext cx="5478780" cy="2720340"/>
        </p:xfrm>
        <a:graphic>
          <a:graphicData uri="http://schemas.openxmlformats.org/drawingml/2006/table">
            <a:tbl>
              <a:tblPr firstRow="1" lastRow="1" bandRow="1"/>
              <a:tblGrid>
                <a:gridCol w="1193165"/>
                <a:gridCol w="1428115"/>
                <a:gridCol w="1428750"/>
                <a:gridCol w="1428750"/>
              </a:tblGrid>
              <a:tr h="307975">
                <a:tc>
                  <a:txBody>
                    <a:bodyPr/>
                    <a:lstStyle/>
                    <a:p>
                      <a:pPr algn="ctr">
                        <a:buClrTx/>
                        <a:buSzTx/>
                        <a:buFontTx/>
                        <a:buNone/>
                      </a:pPr>
                      <a:r>
                        <a:rPr lang="en-US" altLang="zh-CN" sz="800" b="1" dirty="0">
                          <a:solidFill>
                            <a:srgbClr val="6559ED"/>
                          </a:solidFill>
                          <a:latin typeface="Times New Roman" panose="02020603050405020304" charset="0"/>
                          <a:ea typeface="Times New Roman" panose="02020603050405020304" charset="0"/>
                          <a:cs typeface="黑体" panose="02010609060101010101" charset="-122"/>
                        </a:rPr>
                        <a:t>M</a:t>
                      </a:r>
                      <a:r>
                        <a:rPr lang="en-US" altLang="zh-CN" sz="800" b="1" dirty="0">
                          <a:solidFill>
                            <a:srgbClr val="6559ED"/>
                          </a:solidFill>
                          <a:latin typeface="Times New Roman" panose="02020603050405020304" charset="0"/>
                          <a:ea typeface="Times New Roman" panose="02020603050405020304" charset="0"/>
                          <a:cs typeface="黑体" panose="02010609060101010101" charset="-122"/>
                        </a:rPr>
                        <a:t>onth</a:t>
                      </a:r>
                      <a:endParaRPr lang="en-US" altLang="zh-CN" sz="800" b="1" dirty="0">
                        <a:solidFill>
                          <a:srgbClr val="6559ED"/>
                        </a:solidFill>
                        <a:latin typeface="Times New Roman" panose="02020603050405020304" charset="0"/>
                        <a:ea typeface="Times New Roman" panose="02020603050405020304" charset="0"/>
                        <a:cs typeface="黑体" panose="02010609060101010101" charset="-122"/>
                      </a:endParaRPr>
                    </a:p>
                  </a:txBody>
                  <a:tcPr marL="12700" marR="12700" marT="12700" anchor="ctr">
                    <a:lnL w="12700">
                      <a:solidFill>
                        <a:schemeClr val="bg1"/>
                      </a:solidFill>
                      <a:prstDash val="soli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algn="ctr">
                        <a:buClrTx/>
                        <a:buSzTx/>
                        <a:buFontTx/>
                        <a:buNone/>
                      </a:pPr>
                      <a:r>
                        <a:rPr sz="800" b="1" dirty="0">
                          <a:solidFill>
                            <a:srgbClr val="6559ED"/>
                          </a:solidFill>
                          <a:latin typeface="Times New Roman" panose="02020603050405020304" charset="0"/>
                          <a:ea typeface="Times New Roman" panose="02020603050405020304" charset="0"/>
                          <a:cs typeface="黑体" panose="02010609060101010101" charset="-122"/>
                        </a:rPr>
                        <a:t>Total GMV (billion US dollars)</a:t>
                      </a:r>
                      <a:endParaRPr sz="800" b="1" dirty="0">
                        <a:solidFill>
                          <a:srgbClr val="6559ED"/>
                        </a:solidFill>
                        <a:latin typeface="Times New Roman" panose="02020603050405020304" charset="0"/>
                        <a:ea typeface="Times New Roman" panose="02020603050405020304" charset="0"/>
                        <a:cs typeface="黑体" panose="02010609060101010101" charset="-122"/>
                      </a:endParaRPr>
                    </a:p>
                  </a:txBody>
                  <a:tcPr marL="12700" marR="12700" marT="12700"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algn="ctr">
                        <a:buClrTx/>
                        <a:buSzTx/>
                        <a:buFontTx/>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rPr>
                        <a:t>Monthly GMV (billion US dollars)</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endParaRPr>
                    </a:p>
                  </a:txBody>
                  <a:tcPr marL="12700" marR="12700" marT="12700" anchor="ctr">
                    <a:lnL w="19050" cap="flat" cmpd="sng" algn="ctr">
                      <a:solidFill>
                        <a:srgbClr val="6559ED"/>
                      </a:solidFill>
                      <a:prstDash val="solid"/>
                      <a:round/>
                      <a:headEnd type="none" w="med" len="med"/>
                      <a:tailEnd type="none" w="med" len="med"/>
                    </a:lnL>
                    <a:lnR w="19050" cap="flat" cmpd="sng" algn="ctr">
                      <a:solidFill>
                        <a:srgbClr val="6559ED"/>
                      </a:solidFill>
                      <a:prstDash val="solid"/>
                      <a:round/>
                      <a:headEnd type="none" w="med" len="med"/>
                      <a:tailEnd type="none" w="med" len="me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c>
                  <a:txBody>
                    <a:bodyPr/>
                    <a:lstStyle/>
                    <a:p>
                      <a:pPr algn="ctr">
                        <a:buClrTx/>
                        <a:buSzTx/>
                        <a:buFontTx/>
                        <a:buNone/>
                      </a:pPr>
                      <a:r>
                        <a:rPr lang="zh-CN" altLang="en-US" sz="800" b="1" dirty="0">
                          <a:solidFill>
                            <a:srgbClr val="6559ED"/>
                          </a:solidFill>
                          <a:latin typeface="Times New Roman" panose="02020603050405020304" charset="0"/>
                          <a:ea typeface="Times New Roman" panose="02020603050405020304" charset="0"/>
                          <a:cs typeface="黑体" panose="02010609060101010101" charset="-122"/>
                          <a:sym typeface="+mn-ea"/>
                        </a:rPr>
                        <a:t>Month-on-month growth (MoM)</a:t>
                      </a:r>
                      <a:endParaRPr lang="zh-CN" altLang="en-US" sz="800" b="1" dirty="0">
                        <a:solidFill>
                          <a:srgbClr val="6559ED"/>
                        </a:solidFill>
                        <a:latin typeface="Times New Roman" panose="02020603050405020304" charset="0"/>
                        <a:ea typeface="Times New Roman" panose="02020603050405020304" charset="0"/>
                        <a:cs typeface="黑体" panose="02010609060101010101" charset="-122"/>
                        <a:sym typeface="+mn-ea"/>
                      </a:endParaRPr>
                    </a:p>
                  </a:txBody>
                  <a:tcPr marL="53356" marR="53356" marT="26678" marB="26678" anchor="ctr">
                    <a:lnL w="19050" cap="flat" cmpd="sng" algn="ctr">
                      <a:solidFill>
                        <a:srgbClr val="6559ED"/>
                      </a:solidFill>
                      <a:prstDash val="solid"/>
                      <a:round/>
                      <a:headEnd type="none" w="med" len="med"/>
                      <a:tailEnd type="none" w="med" len="med"/>
                    </a:lnL>
                    <a:lnR w="12700">
                      <a:solidFill>
                        <a:schemeClr val="bg1"/>
                      </a:solidFill>
                      <a:prstDash val="solid"/>
                    </a:lnR>
                    <a:lnT w="19050" cap="flat" cmpd="sng" algn="ctr">
                      <a:solidFill>
                        <a:srgbClr val="6559ED"/>
                      </a:solidFill>
                      <a:prstDash val="solid"/>
                      <a:round/>
                      <a:headEnd type="none" w="med" len="med"/>
                      <a:tailEnd type="none" w="med" len="med"/>
                    </a:lnT>
                    <a:lnB w="19050" cap="flat" cmpd="sng" algn="ctr">
                      <a:solidFill>
                        <a:srgbClr val="6559ED"/>
                      </a:solidFill>
                      <a:prstDash val="solid"/>
                      <a:round/>
                      <a:headEnd type="none" w="med" len="med"/>
                      <a:tailEnd type="none" w="med" len="med"/>
                    </a:lnB>
                    <a:solidFill>
                      <a:srgbClr val="6559ED">
                        <a:alpha val="12000"/>
                      </a:srgbClr>
                    </a:solidFill>
                  </a:tcPr>
                </a:tc>
              </a:tr>
              <a:tr h="266700">
                <a:tc>
                  <a:txBody>
                    <a:bodyPr/>
                    <a:lstStyle/>
                    <a:p>
                      <a:pPr indent="0" algn="ctr">
                        <a:buNone/>
                      </a:pPr>
                      <a:r>
                        <a:rPr lang="zh-CN" sz="800" b="0">
                          <a:solidFill>
                            <a:srgbClr val="000000"/>
                          </a:solidFill>
                          <a:latin typeface="Times New Roman" panose="02020603050405020304" charset="0"/>
                          <a:ea typeface="Times New Roman" panose="02020603050405020304" charset="0"/>
                          <a:cs typeface="Times New Roman" panose="02020603050405020304" charset="0"/>
                        </a:rPr>
                        <a:t>July 2023</a:t>
                      </a:r>
                      <a:endParaRPr lang="zh-CN" altLang="en-US" sz="800" b="0">
                        <a:solidFill>
                          <a:srgbClr val="000000"/>
                        </a:solidFill>
                        <a:latin typeface="Times New Roman" panose="02020603050405020304" charset="0"/>
                        <a:ea typeface="Times New Roman" panose="02020603050405020304" charset="0"/>
                        <a:cs typeface="Times New Roman" panose="02020603050405020304" charset="0"/>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a:solidFill>
                        <a:srgbClr val="E3ECFF"/>
                      </a:solidFill>
                      <a:prstDash val="soli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$0.60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$0.60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9050" cap="flat" cmpd="sng" algn="ctr">
                      <a:solidFill>
                        <a:srgbClr val="6559ED"/>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83845">
                <a:tc>
                  <a:txBody>
                    <a:bodyPr/>
                    <a:lstStyle/>
                    <a:p>
                      <a:pPr indent="0" algn="ctr">
                        <a:buNone/>
                      </a:pPr>
                      <a:r>
                        <a:rPr lang="zh-CN" altLang="en-US" sz="800" b="0">
                          <a:solidFill>
                            <a:srgbClr val="000000"/>
                          </a:solidFill>
                          <a:latin typeface="Times New Roman" panose="02020603050405020304" charset="0"/>
                          <a:ea typeface="Times New Roman" panose="02020603050405020304" charset="0"/>
                          <a:cs typeface="Times New Roman" panose="02020603050405020304" charset="0"/>
                        </a:rPr>
                        <a:t>August 2023</a:t>
                      </a:r>
                      <a:endParaRPr lang="zh-CN" altLang="en-US" sz="800" b="0">
                        <a:solidFill>
                          <a:srgbClr val="000000"/>
                        </a:solidFill>
                        <a:latin typeface="Times New Roman" panose="02020603050405020304" charset="0"/>
                        <a:ea typeface="Times New Roman" panose="02020603050405020304" charset="0"/>
                        <a:cs typeface="Times New Roman" panose="02020603050405020304" charset="0"/>
                      </a:endParaRPr>
                    </a:p>
                  </a:txBody>
                  <a:tcPr marL="12700" marR="12700" marT="12700" anchor="ctr">
                    <a:lnL>
                      <a:noFill/>
                    </a:lnL>
                    <a:lnR>
                      <a:noFill/>
                    </a:lnR>
                    <a:lnT w="12700">
                      <a:solidFill>
                        <a:srgbClr val="E3ECFF"/>
                      </a:solidFill>
                      <a:prstDash val="solid"/>
                    </a:lnT>
                    <a:lnB w="12700">
                      <a:solidFill>
                        <a:srgbClr val="E3ECFF"/>
                      </a:solidFill>
                      <a:prstDash val="soli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$1.44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$0.84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40.45%</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65430">
                <a:tc>
                  <a:txBody>
                    <a:bodyPr/>
                    <a:lstStyle/>
                    <a:p>
                      <a:pPr indent="0" algn="ctr">
                        <a:buNone/>
                      </a:pPr>
                      <a:r>
                        <a:rPr lang="zh-CN" altLang="en-US" sz="800">
                          <a:solidFill>
                            <a:srgbClr val="000000"/>
                          </a:solidFill>
                          <a:latin typeface="Times New Roman" panose="02020603050405020304" charset="0"/>
                          <a:ea typeface="Times New Roman" panose="02020603050405020304" charset="0"/>
                          <a:cs typeface="Times New Roman" panose="02020603050405020304" charset="0"/>
                          <a:sym typeface="+mn-ea"/>
                        </a:rPr>
                        <a:t>September 2023</a:t>
                      </a:r>
                      <a:endParaRPr lang="zh-CN" altLang="en-US" sz="800" b="0">
                        <a:solidFill>
                          <a:srgbClr val="000000"/>
                        </a:solidFill>
                        <a:latin typeface="Times New Roman" panose="02020603050405020304" charset="0"/>
                        <a:ea typeface="Times New Roman" panose="02020603050405020304" charset="0"/>
                        <a:cs typeface="Times New Roman" panose="02020603050405020304" charset="0"/>
                      </a:endParaRPr>
                    </a:p>
                  </a:txBody>
                  <a:tcPr marL="12700" marR="12700" marT="12700" anchor="ctr">
                    <a:lnL>
                      <a:noFill/>
                    </a:lnL>
                    <a:lnR>
                      <a:noFill/>
                    </a:lnR>
                    <a:lnT w="12700">
                      <a:solidFill>
                        <a:srgbClr val="E3ECFF"/>
                      </a:solidFill>
                      <a:prstDash val="solid"/>
                    </a:lnT>
                    <a:lnB w="12700">
                      <a:solidFill>
                        <a:srgbClr val="E3ECFF"/>
                      </a:solidFill>
                      <a:prstDash val="soli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$2.72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$1.28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52.10%</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66065">
                <a:tc>
                  <a:txBody>
                    <a:bodyPr/>
                    <a:lstStyle/>
                    <a:p>
                      <a:pPr indent="0" algn="ctr">
                        <a:buNone/>
                      </a:pPr>
                      <a:r>
                        <a:rPr lang="zh-CN" altLang="en-US" sz="800">
                          <a:solidFill>
                            <a:srgbClr val="000000"/>
                          </a:solidFill>
                          <a:latin typeface="Times New Roman" panose="02020603050405020304" charset="0"/>
                          <a:ea typeface="Times New Roman" panose="02020603050405020304" charset="0"/>
                          <a:cs typeface="Times New Roman" panose="02020603050405020304" charset="0"/>
                          <a:sym typeface="+mn-ea"/>
                        </a:rPr>
                        <a:t>October 2023</a:t>
                      </a:r>
                      <a:endParaRPr lang="zh-CN" altLang="en-US" sz="800" b="0">
                        <a:solidFill>
                          <a:srgbClr val="000000"/>
                        </a:solidFill>
                        <a:latin typeface="Times New Roman" panose="02020603050405020304" charset="0"/>
                        <a:ea typeface="Times New Roman" panose="02020603050405020304" charset="0"/>
                        <a:cs typeface="Times New Roman" panose="02020603050405020304" charset="0"/>
                      </a:endParaRPr>
                    </a:p>
                  </a:txBody>
                  <a:tcPr marL="12700" marR="12700" marT="12700" anchor="ctr">
                    <a:lnL>
                      <a:noFill/>
                    </a:lnL>
                    <a:lnR>
                      <a:noFill/>
                    </a:lnR>
                    <a:lnT w="12700">
                      <a:solidFill>
                        <a:srgbClr val="E3ECFF"/>
                      </a:solidFill>
                      <a:prstDash val="solid"/>
                    </a:lnT>
                    <a:lnB w="12700">
                      <a:solidFill>
                        <a:srgbClr val="E3ECFF"/>
                      </a:solidFill>
                      <a:prstDash val="soli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$4.66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$1.93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50.80%</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65430">
                <a:tc>
                  <a:txBody>
                    <a:bodyPr/>
                    <a:lstStyle/>
                    <a:p>
                      <a:pPr indent="0" algn="ctr">
                        <a:buNone/>
                      </a:pPr>
                      <a:r>
                        <a:rPr lang="zh-CN" altLang="en-US" sz="800">
                          <a:solidFill>
                            <a:srgbClr val="000000"/>
                          </a:solidFill>
                          <a:latin typeface="Times New Roman" panose="02020603050405020304" charset="0"/>
                          <a:ea typeface="Times New Roman" panose="02020603050405020304" charset="0"/>
                          <a:cs typeface="Times New Roman" panose="02020603050405020304" charset="0"/>
                          <a:sym typeface="+mn-ea"/>
                        </a:rPr>
                        <a:t>November 2023</a:t>
                      </a:r>
                      <a:endParaRPr lang="zh-CN" altLang="en-US" sz="800" b="0">
                        <a:solidFill>
                          <a:srgbClr val="000000"/>
                        </a:solidFill>
                        <a:latin typeface="Times New Roman" panose="02020603050405020304" charset="0"/>
                        <a:ea typeface="Times New Roman" panose="02020603050405020304" charset="0"/>
                        <a:cs typeface="Times New Roman" panose="02020603050405020304" charset="0"/>
                      </a:endParaRPr>
                    </a:p>
                  </a:txBody>
                  <a:tcPr marL="12700" marR="12700" marT="12700" anchor="ctr">
                    <a:lnL>
                      <a:noFill/>
                    </a:lnL>
                    <a:lnR>
                      <a:noFill/>
                    </a:lnR>
                    <a:lnT w="12700">
                      <a:solidFill>
                        <a:srgbClr val="E3ECFF"/>
                      </a:solidFill>
                      <a:prstDash val="solid"/>
                    </a:lnT>
                    <a:lnB w="12700">
                      <a:solidFill>
                        <a:srgbClr val="E3ECFF"/>
                      </a:solidFill>
                      <a:prstDash val="soli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$9.08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$4.42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128.68%</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66700">
                <a:tc>
                  <a:txBody>
                    <a:bodyPr/>
                    <a:lstStyle/>
                    <a:p>
                      <a:pPr indent="0" algn="ctr">
                        <a:buNone/>
                      </a:pPr>
                      <a:r>
                        <a:rPr lang="zh-CN" altLang="en-US" sz="800">
                          <a:solidFill>
                            <a:srgbClr val="000000"/>
                          </a:solidFill>
                          <a:latin typeface="Times New Roman" panose="02020603050405020304" charset="0"/>
                          <a:ea typeface="Times New Roman" panose="02020603050405020304" charset="0"/>
                          <a:cs typeface="Times New Roman" panose="02020603050405020304" charset="0"/>
                          <a:sym typeface="+mn-ea"/>
                        </a:rPr>
                        <a:t>December 2023</a:t>
                      </a:r>
                      <a:endParaRPr lang="zh-CN" altLang="en-US" sz="800" b="0">
                        <a:solidFill>
                          <a:srgbClr val="000000"/>
                        </a:solidFill>
                        <a:latin typeface="Times New Roman" panose="02020603050405020304" charset="0"/>
                        <a:ea typeface="Times New Roman" panose="02020603050405020304" charset="0"/>
                        <a:cs typeface="Times New Roman" panose="02020603050405020304" charset="0"/>
                      </a:endParaRPr>
                    </a:p>
                  </a:txBody>
                  <a:tcPr marL="12700" marR="12700" marT="12700" anchor="ctr">
                    <a:lnL>
                      <a:noFill/>
                    </a:lnL>
                    <a:lnR>
                      <a:noFill/>
                    </a:lnR>
                    <a:lnT w="12700">
                      <a:solidFill>
                        <a:srgbClr val="E3ECFF"/>
                      </a:solidFill>
                      <a:prstDash val="solid"/>
                    </a:lnT>
                    <a:lnB w="12700">
                      <a:solidFill>
                        <a:srgbClr val="E3ECFF"/>
                      </a:solidFill>
                      <a:prstDash val="soli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$13.24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$4.16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-5.93%</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64795">
                <a:tc>
                  <a:txBody>
                    <a:bodyPr/>
                    <a:lstStyle/>
                    <a:p>
                      <a:pPr indent="0" algn="ctr">
                        <a:buNone/>
                      </a:pPr>
                      <a:r>
                        <a:rPr lang="zh-CN" altLang="en-US" sz="800">
                          <a:solidFill>
                            <a:srgbClr val="000000"/>
                          </a:solidFill>
                          <a:latin typeface="Times New Roman" panose="02020603050405020304" charset="0"/>
                          <a:ea typeface="Times New Roman" panose="02020603050405020304" charset="0"/>
                          <a:cs typeface="Times New Roman" panose="02020603050405020304" charset="0"/>
                          <a:sym typeface="+mn-ea"/>
                        </a:rPr>
                        <a:t>January 2024</a:t>
                      </a:r>
                      <a:endParaRPr lang="zh-CN" altLang="en-US" sz="800" b="0">
                        <a:solidFill>
                          <a:srgbClr val="000000"/>
                        </a:solidFill>
                        <a:latin typeface="Times New Roman" panose="02020603050405020304" charset="0"/>
                        <a:ea typeface="Times New Roman" panose="02020603050405020304" charset="0"/>
                        <a:cs typeface="Times New Roman" panose="02020603050405020304" charset="0"/>
                      </a:endParaRPr>
                    </a:p>
                  </a:txBody>
                  <a:tcPr marL="12700" marR="12700" marT="12700" anchor="ctr">
                    <a:lnL>
                      <a:noFill/>
                    </a:lnL>
                    <a:lnR>
                      <a:noFill/>
                    </a:lnR>
                    <a:lnT w="12700">
                      <a:solidFill>
                        <a:srgbClr val="E3ECFF"/>
                      </a:solidFill>
                      <a:prstDash val="solid"/>
                    </a:lnT>
                    <a:lnB w="12700">
                      <a:solidFill>
                        <a:srgbClr val="E3ECFF"/>
                      </a:solidFill>
                      <a:prstDash val="soli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$17.24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$4.01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-3.58%</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66700">
                <a:tc>
                  <a:txBody>
                    <a:bodyPr/>
                    <a:lstStyle/>
                    <a:p>
                      <a:pPr indent="0" algn="ctr">
                        <a:buNone/>
                      </a:pPr>
                      <a:r>
                        <a:rPr lang="zh-CN" altLang="en-US" sz="800">
                          <a:solidFill>
                            <a:srgbClr val="000000"/>
                          </a:solidFill>
                          <a:latin typeface="Times New Roman" panose="02020603050405020304" charset="0"/>
                          <a:ea typeface="Times New Roman" panose="02020603050405020304" charset="0"/>
                          <a:cs typeface="Times New Roman" panose="02020603050405020304" charset="0"/>
                          <a:sym typeface="+mn-ea"/>
                        </a:rPr>
                        <a:t>February 2024</a:t>
                      </a:r>
                      <a:endParaRPr lang="zh-CN" altLang="en-US" sz="800" b="0">
                        <a:solidFill>
                          <a:srgbClr val="000000"/>
                        </a:solidFill>
                        <a:latin typeface="Times New Roman" panose="02020603050405020304" charset="0"/>
                        <a:ea typeface="Times New Roman" panose="02020603050405020304" charset="0"/>
                        <a:cs typeface="Times New Roman" panose="02020603050405020304" charset="0"/>
                      </a:endParaRPr>
                    </a:p>
                  </a:txBody>
                  <a:tcPr marL="12700" marR="12700" marT="12700" anchor="ctr">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$21.41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$4.17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4.01%</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r h="266700">
                <a:tc>
                  <a:txBody>
                    <a:bodyPr/>
                    <a:lstStyle/>
                    <a:p>
                      <a:pPr indent="0" algn="ctr">
                        <a:buNone/>
                      </a:pPr>
                      <a:r>
                        <a:rPr lang="zh-CN" altLang="en-US" sz="800">
                          <a:solidFill>
                            <a:srgbClr val="000000"/>
                          </a:solidFill>
                          <a:latin typeface="Times New Roman" panose="02020603050405020304" charset="0"/>
                          <a:ea typeface="Times New Roman" panose="02020603050405020304" charset="0"/>
                          <a:cs typeface="Times New Roman" panose="02020603050405020304" charset="0"/>
                          <a:sym typeface="+mn-ea"/>
                        </a:rPr>
                        <a:t>March 2024</a:t>
                      </a:r>
                      <a:endParaRPr lang="zh-CN" altLang="en-US" sz="800" b="0">
                        <a:solidFill>
                          <a:srgbClr val="000000"/>
                        </a:solidFill>
                        <a:latin typeface="Times New Roman" panose="02020603050405020304" charset="0"/>
                        <a:ea typeface="Times New Roman" panose="02020603050405020304" charset="0"/>
                        <a:cs typeface="Times New Roman" panose="02020603050405020304" charset="0"/>
                      </a:endParaRPr>
                    </a:p>
                  </a:txBody>
                  <a:tcPr marL="12700" marR="12700" marT="12700" anchor="ctr">
                    <a:lnL>
                      <a:noFill/>
                    </a:lnL>
                    <a:lnR>
                      <a:noFill/>
                    </a:lnR>
                    <a:lnT w="12700">
                      <a:solidFill>
                        <a:srgbClr val="E3ECFF"/>
                      </a:solidFill>
                      <a:prstDash val="soli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$26.02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algn="ctr">
                        <a:buClrTx/>
                        <a:buSzTx/>
                        <a:buFontTx/>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$4.61 </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c>
                  <a:txBody>
                    <a:bodyPr/>
                    <a:lstStyle/>
                    <a:p>
                      <a:pPr indent="0" algn="ctr">
                        <a:buNone/>
                      </a:pPr>
                      <a:r>
                        <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rPr>
                        <a:t>10.55%</a:t>
                      </a:r>
                      <a:endParaRPr sz="800" b="0" dirty="0" err="1">
                        <a:solidFill>
                          <a:schemeClr val="tx1">
                            <a:lumMod val="50000"/>
                            <a:lumOff val="50000"/>
                          </a:schemeClr>
                        </a:solidFill>
                        <a:latin typeface="Times New Roman" panose="02020603050405020304" charset="0"/>
                        <a:ea typeface="Times New Roman" panose="02020603050405020304" charset="0"/>
                        <a:cs typeface="Source Han Sans CN Regular"/>
                      </a:endParaRPr>
                    </a:p>
                  </a:txBody>
                  <a:tcPr marL="12700" marR="12700" marT="12700" anchor="ctr">
                    <a:lnL>
                      <a:noFill/>
                    </a:lnL>
                    <a:lnR>
                      <a:noFill/>
                    </a:lnR>
                    <a:lnT w="12700" cap="flat" cmpd="sng" algn="ctr">
                      <a:solidFill>
                        <a:srgbClr val="E3ECFF"/>
                      </a:solidFill>
                      <a:prstDash val="solid"/>
                      <a:round/>
                      <a:headEnd type="none" w="med" len="med"/>
                      <a:tailEnd type="none" w="med" len="med"/>
                    </a:lnT>
                    <a:lnB w="12700" cap="flat" cmpd="sng" algn="ctr">
                      <a:solidFill>
                        <a:srgbClr val="E3ECFF"/>
                      </a:solidFill>
                      <a:prstDash val="solid"/>
                      <a:round/>
                      <a:headEnd type="none" w="med" len="med"/>
                      <a:tailEnd type="none" w="med" len="med"/>
                    </a:lnB>
                    <a:lnTlToBr>
                      <a:noFill/>
                    </a:lnTlToBr>
                    <a:lnBlToTr>
                      <a:noFill/>
                    </a:lnBlToTr>
                    <a:noFill/>
                  </a:tcPr>
                </a:tc>
              </a:tr>
            </a:tbl>
          </a:graphicData>
        </a:graphic>
      </p:graphicFrame>
      <p:sp>
        <p:nvSpPr>
          <p:cNvPr id="26" name="文本框 25"/>
          <p:cNvSpPr txBox="1"/>
          <p:nvPr>
            <p:custDataLst>
              <p:tags r:id="rId8"/>
            </p:custDataLst>
          </p:nvPr>
        </p:nvSpPr>
        <p:spPr>
          <a:xfrm>
            <a:off x="630238" y="6205080"/>
            <a:ext cx="3430718" cy="198755"/>
          </a:xfrm>
          <a:prstGeom prst="rect">
            <a:avLst/>
          </a:prstGeom>
          <a:noFill/>
        </p:spPr>
        <p:txBody>
          <a:bodyPr wrap="square">
            <a:spAutoFit/>
          </a:bodyPr>
          <a:lstStyle/>
          <a:p>
            <a:r>
              <a:rPr lang="zh-CN" altLang="en-US"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rPr>
              <a:t>Data source：</a:t>
            </a:r>
            <a:r>
              <a:rPr lang="en-US" altLang="zh-CN"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sym typeface="+mn-ea"/>
              </a:rPr>
              <a:t>EchoTik</a:t>
            </a:r>
            <a:endParaRPr lang="en-US" altLang="zh-CN"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sym typeface="+mn-ea"/>
            </a:endParaRPr>
          </a:p>
        </p:txBody>
      </p:sp>
    </p:spTree>
    <p:custDataLst>
      <p:tags r:id="rId9"/>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二维圆环图"/>
          <p:cNvGraphicFramePr/>
          <p:nvPr>
            <p:custDataLst>
              <p:tags r:id="rId4"/>
            </p:custDataLst>
          </p:nvPr>
        </p:nvGraphicFramePr>
        <p:xfrm>
          <a:off x="1876425" y="5998210"/>
          <a:ext cx="3429635" cy="4833620"/>
        </p:xfrm>
        <a:graphic>
          <a:graphicData uri="http://schemas.openxmlformats.org/drawingml/2006/chart">
            <c:chart xmlns:c="http://schemas.openxmlformats.org/drawingml/2006/chart" xmlns:r="http://schemas.openxmlformats.org/officeDocument/2006/relationships" r:id="rId1"/>
          </a:graphicData>
        </a:graphic>
      </p:graphicFrame>
      <p:sp>
        <p:nvSpPr>
          <p:cNvPr id="8" name="文本框 7"/>
          <p:cNvSpPr txBox="1"/>
          <p:nvPr>
            <p:custDataLst>
              <p:tags r:id="rId5"/>
            </p:custDataLst>
          </p:nvPr>
        </p:nvSpPr>
        <p:spPr>
          <a:xfrm>
            <a:off x="612578" y="201613"/>
            <a:ext cx="5624710" cy="1136015"/>
          </a:xfrm>
          <a:prstGeom prst="rect">
            <a:avLst/>
          </a:prstGeom>
          <a:noFill/>
        </p:spPr>
        <p:txBody>
          <a:bodyPr wrap="square">
            <a:spAutoFit/>
          </a:bodyPr>
          <a:lstStyle/>
          <a:p>
            <a:pPr algn="just">
              <a:lnSpc>
                <a:spcPct val="85000"/>
              </a:lnSpc>
            </a:pPr>
            <a:r>
              <a:rPr kumimoji="1" lang="zh-CN" altLang="en-US" sz="1600" b="1" spc="100" dirty="0">
                <a:latin typeface="Times New Roman" panose="02020603050405020304" charset="0"/>
                <a:ea typeface="Times New Roman" panose="02020603050405020304" charset="0"/>
              </a:rPr>
              <a:t>Despite </a:t>
            </a:r>
            <a:r>
              <a:rPr kumimoji="1" lang="zh-CN" altLang="en-US" sz="1600" b="1" spc="100" dirty="0">
                <a:solidFill>
                  <a:srgbClr val="6559ED"/>
                </a:solidFill>
                <a:latin typeface="Times New Roman" panose="02020603050405020304" charset="0"/>
                <a:ea typeface="Times New Roman" panose="02020603050405020304" charset="0"/>
              </a:rPr>
              <a:t>the prohibition in March</a:t>
            </a:r>
            <a:r>
              <a:rPr kumimoji="1" lang="zh-CN" altLang="en-US" sz="1600" b="1" spc="100" dirty="0">
                <a:latin typeface="Times New Roman" panose="02020603050405020304" charset="0"/>
                <a:ea typeface="Times New Roman" panose="02020603050405020304" charset="0"/>
              </a:rPr>
              <a:t>, the number of products and active stores on the US site has </a:t>
            </a:r>
            <a:r>
              <a:rPr kumimoji="1" lang="zh-CN" altLang="en-US" sz="1600" b="1" spc="100" dirty="0">
                <a:solidFill>
                  <a:srgbClr val="6559ED"/>
                </a:solidFill>
                <a:latin typeface="Times New Roman" panose="02020603050405020304" charset="0"/>
                <a:ea typeface="Times New Roman" panose="02020603050405020304" charset="0"/>
              </a:rPr>
              <a:t>increased against the trend</a:t>
            </a:r>
            <a:r>
              <a:rPr kumimoji="1" lang="zh-CN" altLang="en-US" sz="1600" b="1" spc="100" dirty="0">
                <a:latin typeface="Times New Roman" panose="02020603050405020304" charset="0"/>
                <a:ea typeface="Times New Roman" panose="02020603050405020304" charset="0"/>
              </a:rPr>
              <a:t>. </a:t>
            </a:r>
            <a:endParaRPr kumimoji="1" lang="zh-CN" altLang="en-US" sz="1600" b="1" spc="100" dirty="0">
              <a:latin typeface="Times New Roman" panose="02020603050405020304" charset="0"/>
              <a:ea typeface="Times New Roman" panose="02020603050405020304" charset="0"/>
            </a:endParaRPr>
          </a:p>
          <a:p>
            <a:pPr algn="just">
              <a:lnSpc>
                <a:spcPct val="85000"/>
              </a:lnSpc>
            </a:pPr>
            <a:r>
              <a:rPr kumimoji="1" lang="zh-CN" altLang="en-US" sz="1600" b="1" spc="100" dirty="0">
                <a:latin typeface="Times New Roman" panose="02020603050405020304" charset="0"/>
                <a:ea typeface="Times New Roman" panose="02020603050405020304" charset="0"/>
              </a:rPr>
              <a:t>The total number of sellers is nearly </a:t>
            </a:r>
            <a:r>
              <a:rPr kumimoji="1" lang="zh-CN" altLang="en-US" sz="1600" b="1" spc="100" dirty="0">
                <a:solidFill>
                  <a:srgbClr val="6559ED"/>
                </a:solidFill>
                <a:latin typeface="Times New Roman" panose="02020603050405020304" charset="0"/>
                <a:ea typeface="Times New Roman" panose="02020603050405020304" charset="0"/>
              </a:rPr>
              <a:t>110,000</a:t>
            </a:r>
            <a:r>
              <a:rPr kumimoji="1" lang="zh-CN" altLang="en-US" sz="1600" b="1" spc="100" dirty="0">
                <a:latin typeface="Times New Roman" panose="02020603050405020304" charset="0"/>
                <a:ea typeface="Times New Roman" panose="02020603050405020304" charset="0"/>
              </a:rPr>
              <a:t>, and nearly 90% are local sellers.</a:t>
            </a:r>
            <a:endParaRPr kumimoji="1" lang="zh-CN" altLang="en-US" sz="1600" b="1" spc="100" dirty="0">
              <a:latin typeface="Times New Roman" panose="02020603050405020304" charset="0"/>
              <a:ea typeface="Times New Roman" panose="02020603050405020304" charset="0"/>
            </a:endParaRPr>
          </a:p>
        </p:txBody>
      </p:sp>
      <p:sp>
        <p:nvSpPr>
          <p:cNvPr id="9" name="文本框 8"/>
          <p:cNvSpPr txBox="1"/>
          <p:nvPr>
            <p:custDataLst>
              <p:tags r:id="rId6"/>
            </p:custDataLst>
          </p:nvPr>
        </p:nvSpPr>
        <p:spPr>
          <a:xfrm>
            <a:off x="612467" y="1363780"/>
            <a:ext cx="5616566" cy="3279140"/>
          </a:xfrm>
          <a:prstGeom prst="rect">
            <a:avLst/>
          </a:prstGeom>
          <a:noFill/>
        </p:spPr>
        <p:txBody>
          <a:bodyPr wrap="square">
            <a:spAutoFit/>
          </a:bodyPr>
          <a:lstStyle/>
          <a:p>
            <a:pPr algn="just">
              <a:lnSpc>
                <a:spcPct val="105000"/>
              </a:lnSpc>
            </a:pPr>
            <a:r>
              <a:rPr sz="900" spc="100" dirty="0">
                <a:solidFill>
                  <a:schemeClr val="tx1">
                    <a:lumMod val="65000"/>
                    <a:lumOff val="35000"/>
                  </a:schemeClr>
                </a:solidFill>
                <a:latin typeface="Times New Roman" panose="02020603050405020304" charset="0"/>
                <a:ea typeface="Times New Roman" panose="02020603050405020304" charset="0"/>
              </a:rPr>
              <a:t>From October 23 to March 2024, the number of products and sellers on the US site has maintained positive growth in the past six months, and the sellers' confidence and business plans for TikTok Shop have not been affected by the ban for the time being.</a:t>
            </a: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05000"/>
              </a:lnSpc>
            </a:pPr>
            <a:r>
              <a:rPr sz="900" spc="100" dirty="0">
                <a:solidFill>
                  <a:schemeClr val="tx1">
                    <a:lumMod val="65000"/>
                    <a:lumOff val="35000"/>
                  </a:schemeClr>
                </a:solidFill>
                <a:latin typeface="Times New Roman" panose="02020603050405020304" charset="0"/>
                <a:ea typeface="Times New Roman" panose="02020603050405020304" charset="0"/>
              </a:rPr>
              <a:t>As of March 24, the total number of products on the US site reached 4.575 million, and each seller sold an average of 42.76 products on TikTok Shop. From November 23 to March 24, the number of products on the US site increased by more than 710,000 on average per month, and the categories and products on the US site are expanding rapidly.</a:t>
            </a: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05000"/>
              </a:lnSpc>
            </a:pPr>
            <a:r>
              <a:rPr sz="900" spc="100" dirty="0">
                <a:solidFill>
                  <a:schemeClr val="tx1">
                    <a:lumMod val="65000"/>
                    <a:lumOff val="35000"/>
                  </a:schemeClr>
                </a:solidFill>
                <a:latin typeface="Times New Roman" panose="02020603050405020304" charset="0"/>
                <a:ea typeface="Times New Roman" panose="02020603050405020304" charset="0"/>
              </a:rPr>
              <a:t>The total number of sellers on the US site reached 107,000. From November 23 to March 24, the average number of new merchants per month reached 15,000, and more than 12,000 new sellers were added in March. Currently, 88% of the US site are local sellers (i.e.sellers who use local qualifications in the United States to open stores), and the other 12% are composed of cross-border sellers in the United States and fully managed stores (also known as "S stores").</a:t>
            </a:r>
            <a:endParaRPr sz="900" spc="100" dirty="0">
              <a:solidFill>
                <a:schemeClr val="tx1">
                  <a:lumMod val="65000"/>
                  <a:lumOff val="35000"/>
                </a:schemeClr>
              </a:solidFill>
              <a:latin typeface="Times New Roman" panose="02020603050405020304" charset="0"/>
              <a:ea typeface="Times New Roman" panose="02020603050405020304" charset="0"/>
            </a:endParaRPr>
          </a:p>
          <a:p>
            <a:pPr algn="just">
              <a:lnSpc>
                <a:spcPct val="105000"/>
              </a:lnSpc>
            </a:pPr>
            <a:r>
              <a:rPr sz="900" spc="100" dirty="0">
                <a:solidFill>
                  <a:schemeClr val="tx1">
                    <a:lumMod val="65000"/>
                    <a:lumOff val="35000"/>
                  </a:schemeClr>
                </a:solidFill>
                <a:latin typeface="Times New Roman" panose="02020603050405020304" charset="0"/>
                <a:ea typeface="Times New Roman" panose="02020603050405020304" charset="0"/>
              </a:rPr>
              <a:t>According to seller feedback and experience, the main reasons for this situation are as follows: Firstly, compared to local stores in the United States, the requirements for cross-border and fully managed store openings on TikTok Shop are currently more stringent, with higher requirements for GMV and supply chain respectively; secondly, the platform focuses on delivery and fulfillment timeliness, so for sellers who already have cross-border e-commerce experience, operate in the United States, and have advantages in local warehouses and freight on other platforms, it is more convenient to join the platform; thirdly, compared to cross-border sellers in China, local sellers have more experience in inviting influencers and localizing content marketing, and can fully adapt to the platform.</a:t>
            </a:r>
            <a:endParaRPr sz="900" spc="100" dirty="0">
              <a:solidFill>
                <a:schemeClr val="tx1">
                  <a:lumMod val="65000"/>
                  <a:lumOff val="35000"/>
                </a:schemeClr>
              </a:solidFill>
              <a:latin typeface="Times New Roman" panose="02020603050405020304" charset="0"/>
              <a:ea typeface="Times New Roman" panose="02020603050405020304" charset="0"/>
            </a:endParaRPr>
          </a:p>
        </p:txBody>
      </p:sp>
      <p:graphicFrame>
        <p:nvGraphicFramePr>
          <p:cNvPr id="4" name="图表 3"/>
          <p:cNvGraphicFramePr/>
          <p:nvPr/>
        </p:nvGraphicFramePr>
        <p:xfrm>
          <a:off x="640080" y="5030470"/>
          <a:ext cx="2632075" cy="17995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图表 6"/>
          <p:cNvGraphicFramePr/>
          <p:nvPr>
            <p:custDataLst>
              <p:tags r:id="rId7"/>
            </p:custDataLst>
          </p:nvPr>
        </p:nvGraphicFramePr>
        <p:xfrm>
          <a:off x="3632835" y="5029835"/>
          <a:ext cx="2632075" cy="1800225"/>
        </p:xfrm>
        <a:graphic>
          <a:graphicData uri="http://schemas.openxmlformats.org/drawingml/2006/chart">
            <c:chart xmlns:c="http://schemas.openxmlformats.org/drawingml/2006/chart" xmlns:r="http://schemas.openxmlformats.org/officeDocument/2006/relationships" r:id="rId3"/>
          </a:graphicData>
        </a:graphic>
      </p:graphicFrame>
      <p:sp>
        <p:nvSpPr>
          <p:cNvPr id="26" name="文本框 25"/>
          <p:cNvSpPr txBox="1"/>
          <p:nvPr>
            <p:custDataLst>
              <p:tags r:id="rId8"/>
            </p:custDataLst>
          </p:nvPr>
        </p:nvSpPr>
        <p:spPr>
          <a:xfrm>
            <a:off x="649288" y="9098775"/>
            <a:ext cx="3430718" cy="198755"/>
          </a:xfrm>
          <a:prstGeom prst="rect">
            <a:avLst/>
          </a:prstGeom>
          <a:noFill/>
        </p:spPr>
        <p:txBody>
          <a:bodyPr wrap="square">
            <a:spAutoFit/>
          </a:bodyPr>
          <a:lstStyle/>
          <a:p>
            <a:r>
              <a:rPr lang="en-US" altLang="zh-CN"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rPr>
              <a:t>Data source</a:t>
            </a:r>
            <a:r>
              <a:rPr lang="zh-CN" altLang="en-US"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rPr>
              <a:t>：</a:t>
            </a:r>
            <a:r>
              <a:rPr lang="en-US" altLang="zh-CN"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sym typeface="+mn-ea"/>
              </a:rPr>
              <a:t>EchoTik</a:t>
            </a:r>
            <a:endParaRPr lang="en-US" altLang="zh-CN" sz="700" spc="100" dirty="0">
              <a:solidFill>
                <a:schemeClr val="bg1">
                  <a:lumMod val="50000"/>
                </a:schemeClr>
              </a:solidFill>
              <a:latin typeface="Times New Roman" panose="02020603050405020304" charset="0"/>
              <a:ea typeface="Times New Roman" panose="02020603050405020304" charset="0"/>
              <a:cs typeface="Times New Roman" panose="02020603050405020304" charset="0"/>
              <a:sym typeface="+mn-ea"/>
            </a:endParaRPr>
          </a:p>
        </p:txBody>
      </p:sp>
      <p:sp>
        <p:nvSpPr>
          <p:cNvPr id="2" name="文本框 1"/>
          <p:cNvSpPr txBox="1"/>
          <p:nvPr/>
        </p:nvSpPr>
        <p:spPr>
          <a:xfrm>
            <a:off x="917575" y="4754880"/>
            <a:ext cx="2132330" cy="275590"/>
          </a:xfrm>
          <a:prstGeom prst="rect">
            <a:avLst/>
          </a:prstGeom>
          <a:noFill/>
        </p:spPr>
        <p:txBody>
          <a:bodyPr wrap="square" rtlCol="0">
            <a:spAutoFit/>
          </a:bodyPr>
          <a:p>
            <a:r>
              <a:rPr lang="zh-CN" altLang="en-US" sz="1200">
                <a:latin typeface="Times New Roman" panose="02020603050405020304" charset="0"/>
                <a:cs typeface="Times New Roman" panose="02020603050405020304" charset="0"/>
              </a:rPr>
              <a:t>Total number of products (</a:t>
            </a:r>
            <a:r>
              <a:rPr lang="en-US" altLang="zh-CN" sz="1200">
                <a:latin typeface="Times New Roman" panose="02020603050405020304" charset="0"/>
                <a:cs typeface="Times New Roman" panose="02020603050405020304" charset="0"/>
              </a:rPr>
              <a:t>10k)</a:t>
            </a:r>
            <a:endParaRPr lang="en-US" altLang="zh-CN" sz="1200">
              <a:latin typeface="Times New Roman" panose="02020603050405020304" charset="0"/>
              <a:cs typeface="Times New Roman" panose="02020603050405020304" charset="0"/>
            </a:endParaRPr>
          </a:p>
        </p:txBody>
      </p:sp>
      <p:sp>
        <p:nvSpPr>
          <p:cNvPr id="3" name="文本框 2"/>
          <p:cNvSpPr txBox="1"/>
          <p:nvPr/>
        </p:nvSpPr>
        <p:spPr>
          <a:xfrm>
            <a:off x="4030980" y="4754880"/>
            <a:ext cx="2875280" cy="275590"/>
          </a:xfrm>
          <a:prstGeom prst="rect">
            <a:avLst/>
          </a:prstGeom>
          <a:noFill/>
        </p:spPr>
        <p:txBody>
          <a:bodyPr wrap="square" rtlCol="0">
            <a:spAutoFit/>
          </a:bodyPr>
          <a:p>
            <a:r>
              <a:rPr lang="zh-CN" altLang="en-US" sz="1200">
                <a:latin typeface="Times New Roman" panose="02020603050405020304" charset="0"/>
                <a:cs typeface="Times New Roman" panose="02020603050405020304" charset="0"/>
              </a:rPr>
              <a:t>Total number of sellers (10</a:t>
            </a:r>
            <a:r>
              <a:rPr lang="en-US" altLang="zh-CN" sz="1200">
                <a:latin typeface="Times New Roman" panose="02020603050405020304" charset="0"/>
                <a:cs typeface="Times New Roman" panose="02020603050405020304" charset="0"/>
              </a:rPr>
              <a:t>k</a:t>
            </a:r>
            <a:r>
              <a:rPr lang="zh-CN" altLang="en-US" sz="1200">
                <a:latin typeface="Times New Roman" panose="02020603050405020304" charset="0"/>
                <a:cs typeface="Times New Roman" panose="02020603050405020304" charset="0"/>
              </a:rPr>
              <a:t>)</a:t>
            </a:r>
            <a:endParaRPr lang="zh-CN" altLang="en-US" sz="1200">
              <a:latin typeface="Times New Roman" panose="02020603050405020304" charset="0"/>
              <a:cs typeface="Times New Roman" panose="02020603050405020304" charset="0"/>
            </a:endParaRPr>
          </a:p>
        </p:txBody>
      </p:sp>
    </p:spTree>
    <p:custDataLst>
      <p:tags r:id="rId9"/>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commondata" val="eyJoZGlkIjoiNWFmY2RjMWNiMjY1ZjEwNTI4ZjNkYTJmNzRmMzIyMTMifQ=="/>
</p:tagLst>
</file>

<file path=ppt/tags/tag15.xml><?xml version="1.0" encoding="utf-8"?>
<p:tagLst xmlns:p="http://schemas.openxmlformats.org/presentationml/2006/main">
  <p:tag name="TABLE_ENDDRAG_ORIGIN_RECT" val="431*214"/>
  <p:tag name="TABLE_ENDDRAG_RECT" val="59*515*431*214"/>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TABLE_ENDDRAG_ORIGIN_RECT" val="448*567"/>
  <p:tag name="TABLE_ENDDRAG_RECT" val="48*144*448*567"/>
  <p:tag name="KSO_WM_BEAUTIFY_FLAG" val=""/>
</p:tagLst>
</file>

<file path=ppt/tags/tag5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TABLE_ENDDRAG_ORIGIN_RECT" val="438*182"/>
  <p:tag name="TABLE_ENDDRAG_RECT" val="52*553*438*182"/>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TABLE_ENDDRAG_ORIGIN_RECT" val="438*182"/>
  <p:tag name="TABLE_ENDDRAG_RECT" val="52*119*438*182"/>
  <p:tag name="KSO_WM_BEAUTIFY_FLAG" val=""/>
</p:tagLst>
</file>

<file path=ppt/tags/tag63.xml><?xml version="1.0" encoding="utf-8"?>
<p:tagLst xmlns:p="http://schemas.openxmlformats.org/presentationml/2006/main">
  <p:tag name="TABLE_ENDDRAG_ORIGIN_RECT" val="438*182"/>
  <p:tag name="TABLE_ENDDRAG_RECT" val="52*119*438*182"/>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TABLE_ENDDRAG_ORIGIN_RECT" val="438*234"/>
  <p:tag name="TABLE_ENDDRAG_RECT" val="49*342*438*234"/>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TABLE_ENDDRAG_ORIGIN_RECT" val="438*519"/>
  <p:tag name="TABLE_ENDDRAG_RECT" val="52*119*438*519"/>
  <p:tag name="KSO_WM_BEAUTIFY_FLAG" val=""/>
</p:tagLst>
</file>

<file path=ppt/tags/tag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TABLE_ENDDRAG_ORIGIN_RECT" val="438*519"/>
  <p:tag name="TABLE_ENDDRAG_RECT" val="52*119*438*519"/>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TABLE_ENDDRAG_ORIGIN_RECT" val="438*519"/>
  <p:tag name="TABLE_ENDDRAG_RECT" val="52*119*438*519"/>
  <p:tag name="KSO_WM_BEAUTIFY_FLAG" val=""/>
</p:tagLst>
</file>

<file path=ppt/tags/tag8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6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7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8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0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9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2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4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6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7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0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2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3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3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9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4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5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497">
    <a:dk1>
      <a:srgbClr val="000000"/>
    </a:dk1>
    <a:lt1>
      <a:srgbClr val="FFFFFF"/>
    </a:lt1>
    <a:dk2>
      <a:srgbClr val="0C0E1F"/>
    </a:dk2>
    <a:lt2>
      <a:srgbClr val="FEFFFF"/>
    </a:lt2>
    <a:accent1>
      <a:srgbClr val="50708D"/>
    </a:accent1>
    <a:accent2>
      <a:srgbClr val="A37890"/>
    </a:accent2>
    <a:accent3>
      <a:srgbClr val="E06B7C"/>
    </a:accent3>
    <a:accent4>
      <a:srgbClr val="6FD6EF"/>
    </a:accent4>
    <a:accent5>
      <a:srgbClr val="FEC27B"/>
    </a:accent5>
    <a:accent6>
      <a:srgbClr val="F776D4"/>
    </a:accent6>
    <a:hlink>
      <a:srgbClr val="304FFE"/>
    </a:hlink>
    <a:folHlink>
      <a:srgbClr val="492067"/>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 2013 - 2022</Template>
  <TotalTime>0</TotalTime>
  <Words>52781</Words>
  <Application>WPS 演示</Application>
  <PresentationFormat>A4 纸张(210x297 毫米)</PresentationFormat>
  <Paragraphs>1575</Paragraphs>
  <Slides>32</Slides>
  <Notes>1</Notes>
  <HiddenSlides>0</HiddenSlides>
  <MMClips>0</MMClips>
  <ScaleCrop>false</ScaleCrop>
  <HeadingPairs>
    <vt:vector size="6" baseType="variant">
      <vt:variant>
        <vt:lpstr>已用的字体</vt:lpstr>
      </vt:variant>
      <vt:variant>
        <vt:i4>18</vt:i4>
      </vt:variant>
      <vt:variant>
        <vt:lpstr>主题</vt:lpstr>
      </vt:variant>
      <vt:variant>
        <vt:i4>26</vt:i4>
      </vt:variant>
      <vt:variant>
        <vt:lpstr>幻灯片标题</vt:lpstr>
      </vt:variant>
      <vt:variant>
        <vt:i4>32</vt:i4>
      </vt:variant>
    </vt:vector>
  </HeadingPairs>
  <TitlesOfParts>
    <vt:vector size="76" baseType="lpstr">
      <vt:lpstr>Arial</vt:lpstr>
      <vt:lpstr>宋体</vt:lpstr>
      <vt:lpstr>Wingdings</vt:lpstr>
      <vt:lpstr>Arial Rounded MT Bold</vt:lpstr>
      <vt:lpstr>Times New Roman</vt:lpstr>
      <vt:lpstr>Calibri</vt:lpstr>
      <vt:lpstr>微软雅黑</vt:lpstr>
      <vt:lpstr>Source Han Sans CN Regular</vt:lpstr>
      <vt:lpstr>Segoe Print</vt:lpstr>
      <vt:lpstr>Wingdings</vt:lpstr>
      <vt:lpstr>黑体</vt:lpstr>
      <vt:lpstr>Arial Unicode MS</vt:lpstr>
      <vt:lpstr>等线 Light</vt:lpstr>
      <vt:lpstr>Calibri Light</vt:lpstr>
      <vt:lpstr>等线</vt:lpstr>
      <vt:lpstr>Source Han Sans CN Bold Bold</vt:lpstr>
      <vt:lpstr>Microsoft YaHei Bold</vt:lpstr>
      <vt:lpstr>Microsoft YaHei Regular</vt:lpstr>
      <vt:lpstr>Office 主题​​</vt:lpstr>
      <vt:lpstr>2_Office 主题​​</vt:lpstr>
      <vt:lpstr>4_Office 主题​​</vt:lpstr>
      <vt:lpstr>5_Office 主题​​</vt:lpstr>
      <vt:lpstr>6_Office 主题​​</vt:lpstr>
      <vt:lpstr>8_Office 主题​​</vt:lpstr>
      <vt:lpstr>11_Office 主题​​</vt:lpstr>
      <vt:lpstr>14_Office 主题​​</vt:lpstr>
      <vt:lpstr>15_Office 主题​​</vt:lpstr>
      <vt:lpstr>16_Office 主题​​</vt:lpstr>
      <vt:lpstr>17_Office 主题​​</vt:lpstr>
      <vt:lpstr>18_Office 主题​​</vt:lpstr>
      <vt:lpstr>20_Office 主题​​</vt:lpstr>
      <vt:lpstr>19_Office 主题​​</vt:lpstr>
      <vt:lpstr>21_Office 主题​​</vt:lpstr>
      <vt:lpstr>22_Office 主题​​</vt:lpstr>
      <vt:lpstr>24_Office 主题​​</vt:lpstr>
      <vt:lpstr>26_Office 主题​​</vt:lpstr>
      <vt:lpstr>27_Office 主题​​</vt:lpstr>
      <vt:lpstr>1_Office 主题​​</vt:lpstr>
      <vt:lpstr>7_Office 主题​​</vt:lpstr>
      <vt:lpstr>10_Office 主题​​</vt:lpstr>
      <vt:lpstr>12_Office 主题​​</vt:lpstr>
      <vt:lpstr>13_Office 主题​​</vt:lpstr>
      <vt:lpstr>23_Office 主题​​</vt:lpstr>
      <vt:lpstr>9_Office 主题​​</vt:lpstr>
      <vt:lpstr>TikTok Shop 2024 Post-prohibition Insights into the US Market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Help Sellers Set Sail Overseas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做跨境TK 数据用EchoTik</dc:title>
  <dc:creator>chenglin yi</dc:creator>
  <cp:lastModifiedBy>30374</cp:lastModifiedBy>
  <cp:revision>153</cp:revision>
  <dcterms:created xsi:type="dcterms:W3CDTF">2024-04-25T14:04:00Z</dcterms:created>
  <dcterms:modified xsi:type="dcterms:W3CDTF">2024-09-07T06:20:59Z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01F73C7BFF28EA31F1622A66DBBF9504_43</vt:lpwstr>
  </property>
  <property fmtid="{D5CDD505-2E9C-101B-9397-08002B2CF9AE}" pid="3" name="KSOProductBuildVer">
    <vt:lpwstr>2052-12.1.0.15374</vt:lpwstr>
  </property>
</Properties>
</file>